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ustom.xml" ContentType="application/vnd.openxmlformats-officedocument.custom-propertie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2"/>
  </p:sldMasterIdLst>
  <p:notesMasterIdLst>
    <p:notesMasterId r:id="rId23"/>
  </p:notesMasterIdLst>
  <p:sldIdLst>
    <p:sldId id="278" r:id="rId3"/>
    <p:sldId id="261" r:id="rId4"/>
    <p:sldId id="265" r:id="rId5"/>
    <p:sldId id="270" r:id="rId6"/>
    <p:sldId id="271" r:id="rId7"/>
    <p:sldId id="266" r:id="rId8"/>
    <p:sldId id="267" r:id="rId9"/>
    <p:sldId id="269" r:id="rId10"/>
    <p:sldId id="268" r:id="rId11"/>
    <p:sldId id="262" r:id="rId12"/>
    <p:sldId id="263" r:id="rId13"/>
    <p:sldId id="257" r:id="rId14"/>
    <p:sldId id="258" r:id="rId15"/>
    <p:sldId id="259" r:id="rId16"/>
    <p:sldId id="260" r:id="rId17"/>
    <p:sldId id="272" r:id="rId18"/>
    <p:sldId id="273" r:id="rId19"/>
    <p:sldId id="274" r:id="rId20"/>
    <p:sldId id="275" r:id="rId21"/>
    <p:sldId id="276"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6" d="100"/>
          <a:sy n="86" d="100"/>
        </p:scale>
        <p:origin x="-1494"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DBAA198-92D0-4991-B922-BEA456BF471E}" type="datetimeFigureOut">
              <a:rPr lang="en-US" smtClean="0"/>
              <a:pPr/>
              <a:t>1/2/2012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1CE898C-2A2B-4EDB-AFB7-096A846DBBC1}"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1CE898C-2A2B-4EDB-AFB7-096A846DBBC1}"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1CE898C-2A2B-4EDB-AFB7-096A846DBBC1}"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1CE898C-2A2B-4EDB-AFB7-096A846DBBC1}"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1CE898C-2A2B-4EDB-AFB7-096A846DBBC1}"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1CE898C-2A2B-4EDB-AFB7-096A846DBBC1}"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1CE898C-2A2B-4EDB-AFB7-096A846DBBC1}"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1CE898C-2A2B-4EDB-AFB7-096A846DBBC1}"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1CE898C-2A2B-4EDB-AFB7-096A846DBBC1}"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1CE898C-2A2B-4EDB-AFB7-096A846DBBC1}"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1CE898C-2A2B-4EDB-AFB7-096A846DBBC1}"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1CE898C-2A2B-4EDB-AFB7-096A846DBBC1}"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1CE898C-2A2B-4EDB-AFB7-096A846DBBC1}"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1CE898C-2A2B-4EDB-AFB7-096A846DBBC1}" type="slidenum">
              <a:rPr lang="en-US" smtClean="0"/>
              <a:pPr/>
              <a:t>20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1CE898C-2A2B-4EDB-AFB7-096A846DBBC1}"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1CE898C-2A2B-4EDB-AFB7-096A846DBBC1}"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1CE898C-2A2B-4EDB-AFB7-096A846DBBC1}"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1CE898C-2A2B-4EDB-AFB7-096A846DBBC1}"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1CE898C-2A2B-4EDB-AFB7-096A846DBBC1}"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1CE898C-2A2B-4EDB-AFB7-096A846DBBC1}"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1CE898C-2A2B-4EDB-AFB7-096A846DBBC1}"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B340716C-1B24-4E13-A922-72BCAAC441FA}" type="datetimeFigureOut">
              <a:rPr lang="en-US" smtClean="0"/>
              <a:pPr/>
              <a:t>1/2/2012</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3FFB884F-A133-47B2-A8DF-41FA2BF92448}"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pic>
        <p:nvPicPr>
          <p:cNvPr id="14" name="Picture 13" descr="img24.jpg"/>
          <p:cNvPicPr>
            <a:picLocks noChangeAspect="1"/>
          </p:cNvPicPr>
          <p:nvPr userDrawn="1"/>
        </p:nvPicPr>
        <p:blipFill>
          <a:blip r:embed="rId2" cstate="print"/>
          <a:stretch>
            <a:fillRect/>
          </a:stretch>
        </p:blipFill>
        <p:spPr>
          <a:xfrm>
            <a:off x="0" y="0"/>
            <a:ext cx="9144000" cy="6858000"/>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340716C-1B24-4E13-A922-72BCAAC441FA}" type="datetimeFigureOut">
              <a:rPr lang="en-US" smtClean="0"/>
              <a:pPr/>
              <a:t>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FB884F-A133-47B2-A8DF-41FA2BF9244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340716C-1B24-4E13-A922-72BCAAC441FA}" type="datetimeFigureOut">
              <a:rPr lang="en-US" smtClean="0"/>
              <a:pPr/>
              <a:t>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FB884F-A133-47B2-A8DF-41FA2BF9244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B340716C-1B24-4E13-A922-72BCAAC441FA}" type="datetimeFigureOut">
              <a:rPr lang="en-US" smtClean="0"/>
              <a:pPr/>
              <a:t>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FB884F-A133-47B2-A8DF-41FA2BF92448}"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B340716C-1B24-4E13-A922-72BCAAC441FA}" type="datetimeFigureOut">
              <a:rPr lang="en-US" smtClean="0"/>
              <a:pPr/>
              <a:t>1/2/2012</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3FFB884F-A133-47B2-A8DF-41FA2BF92448}"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B340716C-1B24-4E13-A922-72BCAAC441FA}" type="datetimeFigureOut">
              <a:rPr lang="en-US" smtClean="0"/>
              <a:pPr/>
              <a:t>1/2/2012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FB884F-A133-47B2-A8DF-41FA2BF92448}"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B340716C-1B24-4E13-A922-72BCAAC441FA}" type="datetimeFigureOut">
              <a:rPr lang="en-US" smtClean="0"/>
              <a:pPr/>
              <a:t>1/2/2012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FFB884F-A133-47B2-A8DF-41FA2BF92448}"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B340716C-1B24-4E13-A922-72BCAAC441FA}" type="datetimeFigureOut">
              <a:rPr lang="en-US" smtClean="0"/>
              <a:pPr/>
              <a:t>1/2/2012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FFB884F-A133-47B2-A8DF-41FA2BF9244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40716C-1B24-4E13-A922-72BCAAC441FA}" type="datetimeFigureOut">
              <a:rPr lang="en-US" smtClean="0"/>
              <a:pPr/>
              <a:t>1/2/2012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FFB884F-A133-47B2-A8DF-41FA2BF9244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B340716C-1B24-4E13-A922-72BCAAC441FA}" type="datetimeFigureOut">
              <a:rPr lang="en-US" smtClean="0"/>
              <a:pPr/>
              <a:t>1/2/2012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FB884F-A133-47B2-A8DF-41FA2BF92448}"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B340716C-1B24-4E13-A922-72BCAAC441FA}" type="datetimeFigureOut">
              <a:rPr lang="en-US" smtClean="0"/>
              <a:pPr/>
              <a:t>1/2/2012</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3FFB884F-A133-47B2-A8DF-41FA2BF92448}"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B340716C-1B24-4E13-A922-72BCAAC441FA}" type="datetimeFigureOut">
              <a:rPr lang="en-US" smtClean="0"/>
              <a:pPr/>
              <a:t>1/2/2012</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3FFB884F-A133-47B2-A8DF-41FA2BF9244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raying_lg.jpg"/>
          <p:cNvPicPr>
            <a:picLocks noChangeAspect="1"/>
          </p:cNvPicPr>
          <p:nvPr/>
        </p:nvPicPr>
        <p:blipFill>
          <a:blip r:embed="rId3" cstate="print"/>
          <a:stretch>
            <a:fillRect/>
          </a:stretch>
        </p:blipFill>
        <p:spPr>
          <a:xfrm>
            <a:off x="381000" y="1524000"/>
            <a:ext cx="2398776" cy="3048000"/>
          </a:xfrm>
          <a:prstGeom prst="rect">
            <a:avLst/>
          </a:prstGeom>
          <a:effectLst>
            <a:outerShdw blurRad="50800" dist="38100" dir="18900000" algn="bl" rotWithShape="0">
              <a:prstClr val="black">
                <a:alpha val="40000"/>
              </a:prstClr>
            </a:outerShdw>
          </a:effectLst>
        </p:spPr>
      </p:pic>
      <p:sp>
        <p:nvSpPr>
          <p:cNvPr id="5" name="TextBox 4"/>
          <p:cNvSpPr txBox="1"/>
          <p:nvPr/>
        </p:nvSpPr>
        <p:spPr>
          <a:xfrm>
            <a:off x="2895600" y="1676400"/>
            <a:ext cx="5791200" cy="769441"/>
          </a:xfrm>
          <a:prstGeom prst="rect">
            <a:avLst/>
          </a:prstGeom>
          <a:noFill/>
        </p:spPr>
        <p:txBody>
          <a:bodyPr wrap="square" rtlCol="0">
            <a:spAutoFit/>
          </a:bodyPr>
          <a:lstStyle/>
          <a:p>
            <a:r>
              <a:rPr lang="en-US" sz="4400" dirty="0" smtClean="0">
                <a:solidFill>
                  <a:schemeClr val="accent2">
                    <a:lumMod val="75000"/>
                  </a:schemeClr>
                </a:solidFill>
                <a:effectLst>
                  <a:outerShdw blurRad="38100" dist="38100" dir="2700000" algn="tl">
                    <a:srgbClr val="000000">
                      <a:alpha val="43137"/>
                    </a:srgbClr>
                  </a:outerShdw>
                </a:effectLst>
              </a:rPr>
              <a:t>What Is Spiritual Warfare?</a:t>
            </a:r>
            <a:endParaRPr lang="en-US" sz="4400" dirty="0">
              <a:solidFill>
                <a:schemeClr val="accent2">
                  <a:lumMod val="75000"/>
                </a:schemeClr>
              </a:solidFill>
              <a:effectLst>
                <a:outerShdw blurRad="38100" dist="38100" dir="2700000" algn="tl">
                  <a:srgbClr val="000000">
                    <a:alpha val="43137"/>
                  </a:srgbClr>
                </a:outerShdw>
              </a:effectLst>
            </a:endParaRPr>
          </a:p>
        </p:txBody>
      </p:sp>
      <p:sp>
        <p:nvSpPr>
          <p:cNvPr id="6" name="TextBox 5"/>
          <p:cNvSpPr txBox="1"/>
          <p:nvPr/>
        </p:nvSpPr>
        <p:spPr>
          <a:xfrm>
            <a:off x="2895600" y="3124200"/>
            <a:ext cx="5943600" cy="1077218"/>
          </a:xfrm>
          <a:prstGeom prst="rect">
            <a:avLst/>
          </a:prstGeom>
          <a:noFill/>
        </p:spPr>
        <p:txBody>
          <a:bodyPr wrap="square" rtlCol="0">
            <a:spAutoFit/>
          </a:bodyPr>
          <a:lstStyle/>
          <a:p>
            <a:r>
              <a:rPr lang="en-US" sz="2800" dirty="0" smtClean="0">
                <a:solidFill>
                  <a:schemeClr val="accent2">
                    <a:lumMod val="75000"/>
                  </a:schemeClr>
                </a:solidFill>
              </a:rPr>
              <a:t>Lecture 1 </a:t>
            </a:r>
            <a:r>
              <a:rPr lang="en-US" sz="2800" dirty="0" smtClean="0">
                <a:solidFill>
                  <a:schemeClr val="accent2">
                    <a:lumMod val="75000"/>
                  </a:schemeClr>
                </a:solidFill>
              </a:rPr>
              <a:t> </a:t>
            </a:r>
            <a:r>
              <a:rPr lang="en-US" sz="2800" dirty="0" smtClean="0">
                <a:solidFill>
                  <a:schemeClr val="accent2">
                    <a:lumMod val="75000"/>
                  </a:schemeClr>
                </a:solidFill>
              </a:rPr>
              <a:t>of the Spiritual Warfare Seminar</a:t>
            </a:r>
          </a:p>
          <a:p>
            <a:endParaRPr lang="en-US" dirty="0" smtClean="0"/>
          </a:p>
          <a:p>
            <a:r>
              <a:rPr lang="en-US" dirty="0" smtClean="0">
                <a:solidFill>
                  <a:schemeClr val="accent2">
                    <a:lumMod val="75000"/>
                  </a:schemeClr>
                </a:solidFill>
              </a:rPr>
              <a:t>By John Edmiston B.Sc. B.D.</a:t>
            </a:r>
            <a:endParaRPr lang="en-US" dirty="0">
              <a:solidFill>
                <a:schemeClr val="accent2">
                  <a:lumMod val="75000"/>
                </a:schemeClr>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rPr>
              <a:t>The Throne of God</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sz="quarter" idx="1"/>
          </p:nvPr>
        </p:nvSpPr>
        <p:spPr/>
        <p:txBody>
          <a:bodyPr>
            <a:normAutofit/>
          </a:bodyPr>
          <a:lstStyle/>
          <a:p>
            <a:r>
              <a:rPr lang="en-US" sz="2400" dirty="0" smtClean="0"/>
              <a:t>The central reality in every major vision of Heaven is the Throne of God!</a:t>
            </a:r>
          </a:p>
          <a:p>
            <a:r>
              <a:rPr lang="en-US" sz="2400" dirty="0" smtClean="0"/>
              <a:t>Revelation chapters 4 &amp; 5, 20:11-15 and Daniel 7:1-14</a:t>
            </a:r>
          </a:p>
          <a:p>
            <a:r>
              <a:rPr lang="en-US" sz="2400" dirty="0" smtClean="0"/>
              <a:t>This throne  controls the Heavens and the Earth and the entire natural and supernatural order</a:t>
            </a:r>
          </a:p>
          <a:p>
            <a:r>
              <a:rPr lang="en-US" sz="2400" dirty="0" smtClean="0"/>
              <a:t>Genesis 1, Colossians 1:15-20, Hebrews 1:1-3, John1:1-3</a:t>
            </a:r>
          </a:p>
          <a:p>
            <a:r>
              <a:rPr lang="en-US" sz="2400" dirty="0" smtClean="0"/>
              <a:t>The gospel of the Almighty Creator God: Revelation 14:6,7</a:t>
            </a:r>
          </a:p>
          <a:p>
            <a:r>
              <a:rPr lang="en-US" sz="2400" dirty="0" smtClean="0"/>
              <a:t>Read Jonah chapter 1 and look for God’s throne-room control of earthly events both natural and supernatural!</a:t>
            </a:r>
            <a:endParaRPr lang="en-US" sz="2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rPr>
              <a:t>The Throne of Satan</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sz="quarter" idx="1"/>
          </p:nvPr>
        </p:nvSpPr>
        <p:spPr/>
        <p:txBody>
          <a:bodyPr>
            <a:normAutofit lnSpcReduction="10000"/>
          </a:bodyPr>
          <a:lstStyle/>
          <a:p>
            <a:r>
              <a:rPr lang="en-US" sz="2400" dirty="0" smtClean="0"/>
              <a:t>Satan had a “throne” the pagan altar to Zeus in Pergamum, which has now been rebuilt in Berlin.</a:t>
            </a:r>
          </a:p>
          <a:p>
            <a:r>
              <a:rPr lang="en-US" sz="2400" dirty="0" smtClean="0"/>
              <a:t>Satan’s throne is on earth! In a building made with human hands!</a:t>
            </a:r>
          </a:p>
          <a:p>
            <a:r>
              <a:rPr lang="en-US" sz="2400" dirty="0" smtClean="0"/>
              <a:t>God does not dwell in buildings made by human hands (1 Kings 8:27, Isaiah 66:1Acts 7:48, 17;24,25  2 Corinthians 5:1)</a:t>
            </a:r>
          </a:p>
          <a:p>
            <a:r>
              <a:rPr lang="en-US" sz="2400" dirty="0" smtClean="0"/>
              <a:t>Satan’s power is tiny compared with the power of God Almighty</a:t>
            </a:r>
          </a:p>
          <a:p>
            <a:r>
              <a:rPr lang="en-US" sz="2400" dirty="0" smtClean="0"/>
              <a:t>Satan controls human systems simply through human weakness and sin and through deception. </a:t>
            </a:r>
          </a:p>
          <a:p>
            <a:r>
              <a:rPr lang="en-US" sz="2400" dirty="0" smtClean="0"/>
              <a:t>Satan has no consistent creative power over the natural order! (though perhaps as occasional small storm etc)</a:t>
            </a:r>
            <a:endParaRPr lang="en-US" sz="24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rPr>
              <a:t>The Conflict</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sz="quarter" idx="1"/>
          </p:nvPr>
        </p:nvSpPr>
        <p:spPr>
          <a:xfrm>
            <a:off x="457200" y="1600200"/>
            <a:ext cx="5410200" cy="4525963"/>
          </a:xfrm>
        </p:spPr>
        <p:txBody>
          <a:bodyPr/>
          <a:lstStyle/>
          <a:p>
            <a:r>
              <a:rPr lang="en-US" dirty="0" smtClean="0"/>
              <a:t>Is invisible</a:t>
            </a:r>
          </a:p>
          <a:p>
            <a:r>
              <a:rPr lang="en-US" dirty="0" smtClean="0"/>
              <a:t>Is spiritual</a:t>
            </a:r>
          </a:p>
          <a:p>
            <a:r>
              <a:rPr lang="en-US" dirty="0" smtClean="0"/>
              <a:t>Involves angels, powers and principalities</a:t>
            </a:r>
          </a:p>
          <a:p>
            <a:r>
              <a:rPr lang="en-US" dirty="0" smtClean="0"/>
              <a:t>Does </a:t>
            </a:r>
            <a:r>
              <a:rPr lang="en-US" i="1" dirty="0" smtClean="0"/>
              <a:t>not</a:t>
            </a:r>
            <a:r>
              <a:rPr lang="en-US" dirty="0" smtClean="0"/>
              <a:t> involve human weapons of warfare</a:t>
            </a:r>
          </a:p>
          <a:p>
            <a:r>
              <a:rPr lang="en-US" dirty="0" smtClean="0"/>
              <a:t>Does </a:t>
            </a:r>
            <a:r>
              <a:rPr lang="en-US" i="1" dirty="0" smtClean="0"/>
              <a:t>not</a:t>
            </a:r>
            <a:r>
              <a:rPr lang="en-US" dirty="0" smtClean="0"/>
              <a:t> fight for the kingdoms of this world</a:t>
            </a:r>
            <a:endParaRPr lang="en-US" dirty="0"/>
          </a:p>
        </p:txBody>
      </p:sp>
      <p:sp>
        <p:nvSpPr>
          <p:cNvPr id="4" name="Content Placeholder 3"/>
          <p:cNvSpPr>
            <a:spLocks noGrp="1"/>
          </p:cNvSpPr>
          <p:nvPr>
            <p:ph sz="quarter" idx="2"/>
          </p:nvPr>
        </p:nvSpPr>
        <p:spPr>
          <a:xfrm>
            <a:off x="5867400" y="1600200"/>
            <a:ext cx="2819400" cy="4525963"/>
          </a:xfrm>
        </p:spPr>
        <p:txBody>
          <a:bodyPr>
            <a:normAutofit/>
          </a:bodyPr>
          <a:lstStyle/>
          <a:p>
            <a:r>
              <a:rPr lang="en-US" sz="2400" dirty="0" smtClean="0"/>
              <a:t>Ephesians 6:10-20</a:t>
            </a:r>
          </a:p>
          <a:p>
            <a:r>
              <a:rPr lang="en-US" sz="2400" dirty="0" smtClean="0"/>
              <a:t>2 </a:t>
            </a:r>
            <a:r>
              <a:rPr lang="en-US" sz="2400" dirty="0" err="1" smtClean="0"/>
              <a:t>Cor</a:t>
            </a:r>
            <a:r>
              <a:rPr lang="en-US" sz="2400" dirty="0" smtClean="0"/>
              <a:t> 10:3-5</a:t>
            </a:r>
          </a:p>
          <a:p>
            <a:r>
              <a:rPr lang="en-US" sz="2400" dirty="0" smtClean="0"/>
              <a:t>Daniel 10:1-14</a:t>
            </a:r>
          </a:p>
          <a:p>
            <a:r>
              <a:rPr lang="en-US" sz="2400" dirty="0" smtClean="0"/>
              <a:t>John 18:36</a:t>
            </a:r>
          </a:p>
          <a:p>
            <a:endParaRPr lang="en-US" sz="2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rPr>
              <a:t>The Two Kingdoms</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sz="quarter" idx="1"/>
          </p:nvPr>
        </p:nvSpPr>
        <p:spPr/>
        <p:txBody>
          <a:bodyPr>
            <a:normAutofit fontScale="92500" lnSpcReduction="10000"/>
          </a:bodyPr>
          <a:lstStyle/>
          <a:p>
            <a:r>
              <a:rPr lang="en-US" dirty="0" smtClean="0"/>
              <a:t>The Kingdom of His Beloved Son / of Light</a:t>
            </a:r>
          </a:p>
          <a:p>
            <a:r>
              <a:rPr lang="en-US" dirty="0" smtClean="0"/>
              <a:t>The Kingdom of Darkness</a:t>
            </a:r>
          </a:p>
          <a:p>
            <a:r>
              <a:rPr lang="en-US" dirty="0" smtClean="0"/>
              <a:t>The sons of God</a:t>
            </a:r>
          </a:p>
          <a:p>
            <a:r>
              <a:rPr lang="en-US" dirty="0" smtClean="0"/>
              <a:t>The sons of the Devil</a:t>
            </a:r>
            <a:endParaRPr lang="en-US" dirty="0"/>
          </a:p>
        </p:txBody>
      </p:sp>
      <p:sp>
        <p:nvSpPr>
          <p:cNvPr id="4" name="Content Placeholder 3"/>
          <p:cNvSpPr>
            <a:spLocks noGrp="1"/>
          </p:cNvSpPr>
          <p:nvPr>
            <p:ph sz="quarter" idx="2"/>
          </p:nvPr>
        </p:nvSpPr>
        <p:spPr/>
        <p:txBody>
          <a:bodyPr>
            <a:normAutofit fontScale="92500" lnSpcReduction="10000"/>
          </a:bodyPr>
          <a:lstStyle/>
          <a:p>
            <a:r>
              <a:rPr lang="en-US" dirty="0" smtClean="0"/>
              <a:t>Colossians 1:11-20</a:t>
            </a:r>
          </a:p>
          <a:p>
            <a:r>
              <a:rPr lang="en-US" dirty="0" smtClean="0"/>
              <a:t>1 John 1:5-10,  2:8-11</a:t>
            </a:r>
          </a:p>
          <a:p>
            <a:r>
              <a:rPr lang="en-US" dirty="0" smtClean="0"/>
              <a:t>John 1:12</a:t>
            </a:r>
          </a:p>
          <a:p>
            <a:r>
              <a:rPr lang="en-US" dirty="0" smtClean="0"/>
              <a:t>Romans 8:14-25</a:t>
            </a:r>
          </a:p>
          <a:p>
            <a:r>
              <a:rPr lang="en-US" dirty="0" smtClean="0"/>
              <a:t>1 John 3:1-3, 8, 10</a:t>
            </a:r>
          </a:p>
          <a:p>
            <a:r>
              <a:rPr lang="en-US" dirty="0" smtClean="0"/>
              <a:t>Hebrews 2:10-18 cf. Matthew 3:7-10</a:t>
            </a:r>
          </a:p>
          <a:p>
            <a:r>
              <a:rPr lang="en-US" dirty="0" smtClean="0"/>
              <a:t>John 6:70, 8:44</a:t>
            </a:r>
          </a:p>
          <a:p>
            <a:r>
              <a:rPr lang="en-US" dirty="0" smtClean="0"/>
              <a:t>Matthew 13:37-42</a:t>
            </a:r>
          </a:p>
          <a:p>
            <a:r>
              <a:rPr lang="en-US" dirty="0" smtClean="0"/>
              <a:t>Acts 13:10</a:t>
            </a:r>
          </a:p>
          <a:p>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dirty="0" smtClean="0">
                <a:effectLst>
                  <a:outerShdw blurRad="38100" dist="38100" dir="2700000" algn="tl">
                    <a:srgbClr val="000000">
                      <a:alpha val="43137"/>
                    </a:srgbClr>
                  </a:outerShdw>
                </a:effectLst>
              </a:rPr>
              <a:t>Three Main Types of Demons</a:t>
            </a:r>
            <a:endParaRPr lang="en-US" dirty="0">
              <a:effectLst>
                <a:outerShdw blurRad="38100" dist="38100" dir="2700000" algn="tl">
                  <a:srgbClr val="000000">
                    <a:alpha val="43137"/>
                  </a:srgbClr>
                </a:outerShdw>
              </a:effectLst>
            </a:endParaRPr>
          </a:p>
        </p:txBody>
      </p:sp>
      <p:sp>
        <p:nvSpPr>
          <p:cNvPr id="5" name="Content Placeholder 4"/>
          <p:cNvSpPr>
            <a:spLocks noGrp="1"/>
          </p:cNvSpPr>
          <p:nvPr>
            <p:ph sz="quarter" idx="1"/>
          </p:nvPr>
        </p:nvSpPr>
        <p:spPr>
          <a:xfrm>
            <a:off x="457200" y="1143000"/>
            <a:ext cx="8229600" cy="5562600"/>
          </a:xfrm>
        </p:spPr>
        <p:txBody>
          <a:bodyPr>
            <a:normAutofit fontScale="77500" lnSpcReduction="20000"/>
          </a:bodyPr>
          <a:lstStyle/>
          <a:p>
            <a:pPr marL="514350" indent="-514350">
              <a:buFont typeface="+mj-lt"/>
              <a:buAutoNum type="arabicPeriod"/>
            </a:pPr>
            <a:r>
              <a:rPr lang="en-US" b="1" dirty="0" smtClean="0"/>
              <a:t>Those in the “air” and the spiritual realms</a:t>
            </a:r>
            <a:r>
              <a:rPr lang="en-US" dirty="0" smtClean="0"/>
              <a:t/>
            </a:r>
            <a:br>
              <a:rPr lang="en-US" dirty="0" smtClean="0"/>
            </a:br>
            <a:r>
              <a:rPr lang="en-US" dirty="0" smtClean="0"/>
              <a:t>Ephesians 2:1-4, 6:12,  Rev 9:20, 12:1-9, 16:14, John 10:10</a:t>
            </a:r>
            <a:br>
              <a:rPr lang="en-US" dirty="0" smtClean="0"/>
            </a:br>
            <a:r>
              <a:rPr lang="en-US" dirty="0" smtClean="0"/>
              <a:t>Cultural, religious and territorial influence, idolatry, cults, resist the gospel, deceive the kings of the earth, create wars, create rebellion, instigate crime and disobedience.</a:t>
            </a:r>
          </a:p>
          <a:p>
            <a:pPr marL="514350" indent="-514350">
              <a:buFont typeface="+mj-lt"/>
              <a:buAutoNum type="arabicPeriod"/>
            </a:pPr>
            <a:r>
              <a:rPr lang="en-US" b="1" dirty="0" smtClean="0"/>
              <a:t>Those that occupy human bodies</a:t>
            </a:r>
            <a:r>
              <a:rPr lang="en-US" dirty="0" smtClean="0"/>
              <a:t/>
            </a:r>
            <a:br>
              <a:rPr lang="en-US" dirty="0" smtClean="0"/>
            </a:br>
            <a:r>
              <a:rPr lang="en-US" dirty="0" smtClean="0"/>
              <a:t>Mark 5:1-17, Acts 16:16-18, </a:t>
            </a:r>
            <a:br>
              <a:rPr lang="en-US" dirty="0" smtClean="0"/>
            </a:br>
            <a:r>
              <a:rPr lang="en-US" dirty="0" smtClean="0"/>
              <a:t>Personal and minor regional influence</a:t>
            </a:r>
            <a:br>
              <a:rPr lang="en-US" dirty="0" smtClean="0"/>
            </a:br>
            <a:r>
              <a:rPr lang="en-US" dirty="0" smtClean="0"/>
              <a:t>Madness, disease, occult prediction, some criminal acts</a:t>
            </a:r>
          </a:p>
          <a:p>
            <a:pPr marL="514350" indent="-514350">
              <a:buFont typeface="+mj-lt"/>
              <a:buAutoNum type="arabicPeriod"/>
            </a:pPr>
            <a:r>
              <a:rPr lang="en-US" b="1" dirty="0" smtClean="0"/>
              <a:t>Those chained in darkness under the Earth.</a:t>
            </a:r>
            <a:br>
              <a:rPr lang="en-US" b="1" dirty="0" smtClean="0"/>
            </a:br>
            <a:r>
              <a:rPr lang="en-US" dirty="0" smtClean="0"/>
              <a:t>Jude 1:6, 2 Peter 2:4, Revelation 9:1-12, 11:7, 17:8</a:t>
            </a:r>
            <a:br>
              <a:rPr lang="en-US" dirty="0" smtClean="0"/>
            </a:br>
            <a:r>
              <a:rPr lang="en-US" dirty="0" smtClean="0"/>
              <a:t>Archetypes, ruled the ancient world, founded the world religions and ancient myths and legends</a:t>
            </a:r>
            <a:br>
              <a:rPr lang="en-US" dirty="0" smtClean="0"/>
            </a:br>
            <a:r>
              <a:rPr lang="en-US" dirty="0" smtClean="0"/>
              <a:t>Ancient spirits in rebellion, now judged, but may be released for a brief period during the Tribulation when the Pit is opened and </a:t>
            </a:r>
            <a:r>
              <a:rPr lang="en-US" dirty="0" err="1" smtClean="0"/>
              <a:t>Abbadon</a:t>
            </a:r>
            <a:r>
              <a:rPr lang="en-US" dirty="0" smtClean="0"/>
              <a:t>/ </a:t>
            </a:r>
            <a:r>
              <a:rPr lang="en-US" dirty="0" err="1" smtClean="0"/>
              <a:t>Apollyon</a:t>
            </a:r>
            <a:r>
              <a:rPr lang="en-US" dirty="0" smtClean="0"/>
              <a:t> is released..</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dirty="0" smtClean="0">
                <a:effectLst>
                  <a:outerShdw blurRad="38100" dist="38100" dir="2700000" algn="tl">
                    <a:srgbClr val="000000">
                      <a:alpha val="43137"/>
                    </a:srgbClr>
                  </a:outerShdw>
                </a:effectLst>
              </a:rPr>
              <a:t>The Combatants</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sz="quarter" idx="1"/>
          </p:nvPr>
        </p:nvSpPr>
        <p:spPr>
          <a:xfrm>
            <a:off x="457200" y="1295400"/>
            <a:ext cx="8229600" cy="4830763"/>
          </a:xfrm>
        </p:spPr>
        <p:txBody>
          <a:bodyPr>
            <a:normAutofit lnSpcReduction="10000"/>
          </a:bodyPr>
          <a:lstStyle/>
          <a:p>
            <a:r>
              <a:rPr lang="en-US" sz="2400" b="1" dirty="0" smtClean="0"/>
              <a:t>Jesus vs. Satan  </a:t>
            </a:r>
            <a:r>
              <a:rPr lang="en-US" sz="2400" dirty="0" smtClean="0"/>
              <a:t>Matthew 4:1-11, Luke 4:1-13</a:t>
            </a:r>
          </a:p>
          <a:p>
            <a:r>
              <a:rPr lang="en-US" sz="2400" b="1" dirty="0" smtClean="0"/>
              <a:t>Good Angels </a:t>
            </a:r>
            <a:r>
              <a:rPr lang="en-US" sz="2400" b="1" dirty="0" err="1" smtClean="0"/>
              <a:t>vs</a:t>
            </a:r>
            <a:r>
              <a:rPr lang="en-US" sz="2400" b="1" dirty="0" smtClean="0"/>
              <a:t> Evil Angels:  </a:t>
            </a:r>
            <a:r>
              <a:rPr lang="en-US" sz="2400" dirty="0" smtClean="0"/>
              <a:t>Daniel 10:1-14, Rev 12:1-12</a:t>
            </a:r>
          </a:p>
          <a:p>
            <a:r>
              <a:rPr lang="en-US" sz="2400" b="1" dirty="0" smtClean="0"/>
              <a:t>Christians </a:t>
            </a:r>
            <a:r>
              <a:rPr lang="en-US" sz="2400" b="1" dirty="0" err="1" smtClean="0"/>
              <a:t>vs</a:t>
            </a:r>
            <a:r>
              <a:rPr lang="en-US" sz="2400" b="1" dirty="0" smtClean="0"/>
              <a:t> Evil Angels:   </a:t>
            </a:r>
            <a:r>
              <a:rPr lang="en-US" sz="2400" dirty="0" smtClean="0"/>
              <a:t>Eph 6:10ff,  Rev 12:11</a:t>
            </a:r>
          </a:p>
          <a:p>
            <a:r>
              <a:rPr lang="en-US" sz="2400" b="1" dirty="0" smtClean="0"/>
              <a:t>Apostles vs. Major Demons:   </a:t>
            </a:r>
            <a:r>
              <a:rPr lang="en-US" sz="2400" dirty="0" smtClean="0"/>
              <a:t>Acts 19:13-20</a:t>
            </a:r>
          </a:p>
          <a:p>
            <a:r>
              <a:rPr lang="en-US" sz="2400" b="1" dirty="0" smtClean="0"/>
              <a:t>Apostles </a:t>
            </a:r>
            <a:r>
              <a:rPr lang="en-US" sz="2400" b="1" dirty="0" err="1" smtClean="0"/>
              <a:t>vs</a:t>
            </a:r>
            <a:r>
              <a:rPr lang="en-US" sz="2400" b="1" dirty="0" smtClean="0"/>
              <a:t> Magicians</a:t>
            </a:r>
            <a:r>
              <a:rPr lang="en-US" sz="2400" dirty="0" smtClean="0"/>
              <a:t>: Acts 8:9-24, 13:6-12</a:t>
            </a:r>
          </a:p>
          <a:p>
            <a:r>
              <a:rPr lang="en-US" sz="2400" b="1" dirty="0" smtClean="0"/>
              <a:t>Apostles </a:t>
            </a:r>
            <a:r>
              <a:rPr lang="en-US" sz="2400" b="1" dirty="0" err="1" smtClean="0"/>
              <a:t>vs</a:t>
            </a:r>
            <a:r>
              <a:rPr lang="en-US" sz="2400" b="1" dirty="0" smtClean="0"/>
              <a:t> Cultural Ideas:  </a:t>
            </a:r>
            <a:r>
              <a:rPr lang="en-US" sz="2400" dirty="0" smtClean="0"/>
              <a:t>2 Corinthians 10:2-6</a:t>
            </a:r>
          </a:p>
          <a:p>
            <a:r>
              <a:rPr lang="en-US" sz="2400" b="1" dirty="0" smtClean="0"/>
              <a:t>Prophets vs. False Worship:  </a:t>
            </a:r>
            <a:r>
              <a:rPr lang="en-US" sz="2400" dirty="0" smtClean="0"/>
              <a:t>(1 Kings 18)</a:t>
            </a:r>
          </a:p>
          <a:p>
            <a:r>
              <a:rPr lang="en-US" sz="2400" b="1" dirty="0" smtClean="0"/>
              <a:t>Evangelists </a:t>
            </a:r>
            <a:r>
              <a:rPr lang="en-US" sz="2400" b="1" dirty="0" err="1" smtClean="0"/>
              <a:t>vs</a:t>
            </a:r>
            <a:r>
              <a:rPr lang="en-US" sz="2400" b="1" dirty="0" smtClean="0"/>
              <a:t> Personal Demons : </a:t>
            </a:r>
            <a:r>
              <a:rPr lang="en-US" sz="2400" dirty="0" smtClean="0"/>
              <a:t>(Acts 8, 19 etc)</a:t>
            </a:r>
          </a:p>
          <a:p>
            <a:r>
              <a:rPr lang="en-US" sz="2400" b="1" dirty="0" smtClean="0"/>
              <a:t>Pastors </a:t>
            </a:r>
            <a:r>
              <a:rPr lang="en-US" sz="2400" b="1" dirty="0" err="1" smtClean="0"/>
              <a:t>vs</a:t>
            </a:r>
            <a:r>
              <a:rPr lang="en-US" sz="2400" b="1" dirty="0" smtClean="0"/>
              <a:t> Doctrines of Demons: </a:t>
            </a:r>
            <a:r>
              <a:rPr lang="en-US" sz="2400" dirty="0" smtClean="0"/>
              <a:t>1 Tim 4:1-10</a:t>
            </a:r>
          </a:p>
          <a:p>
            <a:r>
              <a:rPr lang="en-US" sz="2400" b="1" dirty="0" smtClean="0"/>
              <a:t>Teachers vs. Heresies :  </a:t>
            </a:r>
            <a:r>
              <a:rPr lang="en-US" sz="2400" dirty="0" smtClean="0"/>
              <a:t>(Ephesians 4:11-16)</a:t>
            </a:r>
          </a:p>
          <a:p>
            <a:r>
              <a:rPr lang="en-US" sz="2400" b="1" dirty="0" smtClean="0"/>
              <a:t>Anointed Christians </a:t>
            </a:r>
            <a:r>
              <a:rPr lang="en-US" sz="2400" b="1" dirty="0" err="1" smtClean="0"/>
              <a:t>vs</a:t>
            </a:r>
            <a:r>
              <a:rPr lang="en-US" sz="2400" b="1" dirty="0" smtClean="0"/>
              <a:t> Unclean Spirits: </a:t>
            </a:r>
            <a:r>
              <a:rPr lang="en-US" sz="2400" dirty="0" smtClean="0"/>
              <a:t>Acts 5:16, 8:7</a:t>
            </a:r>
            <a:endParaRPr lang="en-US" sz="24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rPr>
              <a:t>The Three Big Battles</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sz="quarter" idx="1"/>
          </p:nvPr>
        </p:nvSpPr>
        <p:spPr/>
        <p:txBody>
          <a:bodyPr>
            <a:normAutofit fontScale="92500" lnSpcReduction="10000"/>
          </a:bodyPr>
          <a:lstStyle/>
          <a:p>
            <a:r>
              <a:rPr lang="en-US" sz="2400" b="1" dirty="0" smtClean="0"/>
              <a:t>The Battle For Israel </a:t>
            </a:r>
            <a:r>
              <a:rPr lang="en-US" sz="2400" dirty="0" smtClean="0"/>
              <a:t>(to prevent the birth of the Messiah) as recorded in the Old Testament and the Gospels esp. Matthew. </a:t>
            </a:r>
            <a:br>
              <a:rPr lang="en-US" sz="2400" dirty="0" smtClean="0"/>
            </a:br>
            <a:endParaRPr lang="en-US" sz="2400" dirty="0" smtClean="0"/>
          </a:p>
          <a:p>
            <a:r>
              <a:rPr lang="en-US" sz="2400" b="1" dirty="0" smtClean="0"/>
              <a:t>The Battle For The Church</a:t>
            </a:r>
            <a:r>
              <a:rPr lang="en-US" sz="2400" dirty="0" smtClean="0"/>
              <a:t>, the body of Christ. The war against the saints. Aims to delay the return of Christ who will return with all His “holy ones”, this is the battle to prevent the salvation of the lost, the maturing of Christians and the perfection of the Church in all nations.  This is recorded in the Gospels, Acts and the Epistles</a:t>
            </a:r>
            <a:br>
              <a:rPr lang="en-US" sz="2400" dirty="0" smtClean="0"/>
            </a:br>
            <a:endParaRPr lang="en-US" sz="2400" dirty="0" smtClean="0"/>
          </a:p>
          <a:p>
            <a:r>
              <a:rPr lang="en-US" sz="2400" b="1" dirty="0" smtClean="0"/>
              <a:t>The Battle for Final World Dominion and Government</a:t>
            </a:r>
            <a:r>
              <a:rPr lang="en-US" sz="2400" dirty="0" smtClean="0"/>
              <a:t>, Satan tries to hold on to earth but He knows that his time is short, persecutes the Church, takes over all structures of human government and puts up a last-ditch stand at Armageddon. This is mainly  recorded in Revelation, Daniel, Ezekiel and other prophetic literature.</a:t>
            </a:r>
            <a:endParaRPr lang="en-US" sz="24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rPr>
              <a:t>The Weapons Of Our Warfare</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sz="quarter" idx="1"/>
          </p:nvPr>
        </p:nvSpPr>
        <p:spPr/>
        <p:txBody>
          <a:bodyPr>
            <a:normAutofit lnSpcReduction="10000"/>
          </a:bodyPr>
          <a:lstStyle/>
          <a:p>
            <a:r>
              <a:rPr lang="en-US" sz="2400" dirty="0" smtClean="0"/>
              <a:t>Not Carnal (not guns, swords, tanks etc) also not soul-</a:t>
            </a:r>
            <a:r>
              <a:rPr lang="en-US" sz="2400" dirty="0" err="1" smtClean="0"/>
              <a:t>ish</a:t>
            </a:r>
            <a:r>
              <a:rPr lang="en-US" sz="2400" dirty="0" smtClean="0"/>
              <a:t>  e.g. rage and fury, or sins or devious plots. We cannot win a spiritual victory through carnal behavior such as lies, divisions and sorcery (Galatians 5:19-21)</a:t>
            </a:r>
            <a:br>
              <a:rPr lang="en-US" sz="2400" dirty="0" smtClean="0"/>
            </a:br>
            <a:endParaRPr lang="en-US" sz="2400" dirty="0" smtClean="0"/>
          </a:p>
          <a:p>
            <a:r>
              <a:rPr lang="en-US" sz="2400" dirty="0" smtClean="0"/>
              <a:t>But Spiritual (prayer, Scripture, authority, spiritual gifts, the armor of God, truth, righteousness, faith, peace, salvation, zeal, persistence in doing good, suffering, wisdom, revelation, knowledge, fearlessness, a good testimony, the power of God)</a:t>
            </a:r>
            <a:br>
              <a:rPr lang="en-US" sz="2400" dirty="0" smtClean="0"/>
            </a:br>
            <a:endParaRPr lang="en-US" sz="2400" dirty="0" smtClean="0"/>
          </a:p>
          <a:p>
            <a:r>
              <a:rPr lang="en-US" sz="2400" dirty="0" smtClean="0"/>
              <a:t>Ephesians 6:10-20;  Revelation 2:16, 2 Corinthians 10:2-6</a:t>
            </a:r>
            <a:br>
              <a:rPr lang="en-US" sz="2400" dirty="0" smtClean="0"/>
            </a:br>
            <a:r>
              <a:rPr lang="en-US" sz="2400" dirty="0" smtClean="0"/>
              <a:t>1 Timothy 6:12, 2 Timothy 4:7; </a:t>
            </a:r>
            <a:br>
              <a:rPr lang="en-US" sz="2400" dirty="0" smtClean="0"/>
            </a:br>
            <a:r>
              <a:rPr lang="en-US" sz="2400" dirty="0" smtClean="0"/>
              <a:t>Colossians 4:12; Philippians 1:27-30</a:t>
            </a:r>
            <a:endParaRPr lang="en-US" sz="24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Victory Of Faith</a:t>
            </a:r>
            <a:endParaRPr lang="en-US" b="1" dirty="0"/>
          </a:p>
        </p:txBody>
      </p:sp>
      <p:sp>
        <p:nvSpPr>
          <p:cNvPr id="3" name="Content Placeholder 2"/>
          <p:cNvSpPr>
            <a:spLocks noGrp="1"/>
          </p:cNvSpPr>
          <p:nvPr>
            <p:ph sz="quarter" idx="1"/>
          </p:nvPr>
        </p:nvSpPr>
        <p:spPr/>
        <p:txBody>
          <a:bodyPr>
            <a:normAutofit/>
          </a:bodyPr>
          <a:lstStyle/>
          <a:p>
            <a:r>
              <a:rPr lang="en-US" b="1" dirty="0" smtClean="0"/>
              <a:t>1 John 5:1-5 (EMTV) 1 John 5</a:t>
            </a:r>
          </a:p>
          <a:p>
            <a:r>
              <a:rPr lang="en-US" sz="2600" i="1" dirty="0" smtClean="0"/>
              <a:t>Everyone that believes that Jesus is the Christ has been born of God, and everyone that loves Him that begot also loves him that is begotten of Him. 2 By this we know that we love the children of God, whenever we love God and keep His commandments. 3 For this is the love of God, that we keep His commandments. And His commandments are not burdensome, 4 because everything having been born of God overcomes the world: and this is the victory that has overcome the world—your faith. 5 Who is he that overcomes the world, if not he that believes that Jesus is the Son of God? </a:t>
            </a:r>
          </a:p>
          <a:p>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rPr>
              <a:t>The Victorious Mind</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sz="quarter" idx="1"/>
          </p:nvPr>
        </p:nvSpPr>
        <p:spPr/>
        <p:txBody>
          <a:bodyPr>
            <a:normAutofit/>
          </a:bodyPr>
          <a:lstStyle/>
          <a:p>
            <a:r>
              <a:rPr lang="en-US" b="1" dirty="0" smtClean="0"/>
              <a:t>Romans 8:4-6 (EMTV)</a:t>
            </a:r>
          </a:p>
          <a:p>
            <a:r>
              <a:rPr lang="en-US" sz="2600" i="1" dirty="0" smtClean="0"/>
              <a:t>4 so that the righteous requirement of the law might be fulfilled in us who do not walk according to the flesh but according to the Spirit. 5 For those who live according to the flesh set their minds on the things of the flesh, but those who live according to the Spirit, the things of the Spirit. 6 For the mind set on the flesh is death, but the mind set on the Spirit is life and peace. </a:t>
            </a:r>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rPr>
              <a:t>The Spiritual Realms</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sz="quarter" idx="1"/>
          </p:nvPr>
        </p:nvSpPr>
        <p:spPr>
          <a:xfrm>
            <a:off x="457200" y="1600200"/>
            <a:ext cx="8458200" cy="4525963"/>
          </a:xfrm>
        </p:spPr>
        <p:txBody>
          <a:bodyPr>
            <a:normAutofit fontScale="92500" lnSpcReduction="10000"/>
          </a:bodyPr>
          <a:lstStyle/>
          <a:p>
            <a:r>
              <a:rPr lang="en-US" sz="2400" dirty="0" smtClean="0"/>
              <a:t>Christianity is not just ideas such as theology &amp; cognitive content!</a:t>
            </a:r>
          </a:p>
          <a:p>
            <a:r>
              <a:rPr lang="en-US" sz="2400" dirty="0" smtClean="0"/>
              <a:t>Christianity is not just emotions such as spiritual experiences!</a:t>
            </a:r>
          </a:p>
          <a:p>
            <a:r>
              <a:rPr lang="en-US" sz="2400" dirty="0" smtClean="0"/>
              <a:t>Christianity is not just inward existential depth and mysticism!</a:t>
            </a:r>
          </a:p>
          <a:p>
            <a:r>
              <a:rPr lang="en-US" sz="2400" dirty="0" smtClean="0"/>
              <a:t>Christianity is not just social and cultural rituals and traditions!</a:t>
            </a:r>
          </a:p>
          <a:p>
            <a:r>
              <a:rPr lang="en-US" sz="2400" dirty="0" smtClean="0"/>
              <a:t>Christianity is not just behavioral, full of morals and good works!</a:t>
            </a:r>
          </a:p>
          <a:p>
            <a:r>
              <a:rPr lang="en-US" sz="2400" b="1" dirty="0" smtClean="0"/>
              <a:t>Christianity involves an active participation in the Spiritual Realms which are real places filled with real actual spiritual beings and real actual spiritual forces: </a:t>
            </a:r>
            <a:r>
              <a:rPr lang="en-US" sz="2400" dirty="0" smtClean="0"/>
              <a:t/>
            </a:r>
            <a:br>
              <a:rPr lang="en-US" sz="2400" dirty="0" smtClean="0"/>
            </a:br>
            <a:r>
              <a:rPr lang="en-US" sz="2400" dirty="0" smtClean="0"/>
              <a:t>God, angels, archangels, cherubim, seraphim, demons, powers, principalities, thrones, dominions, just men made perfect, blessings, curses, prophecies, altars, temples, Heavenly Watchers, Beasts, the First, Second and Third Heavens, the Pit, the Lake of Fire and so on….   (see Isaiah 6:1-7 and Daniel 7:9,10 as examples)</a:t>
            </a:r>
            <a:endParaRPr lang="en-US" sz="24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rPr>
              <a:t>The </a:t>
            </a:r>
            <a:r>
              <a:rPr lang="en-US" dirty="0" err="1" smtClean="0">
                <a:effectLst>
                  <a:outerShdw blurRad="38100" dist="38100" dir="2700000" algn="tl">
                    <a:srgbClr val="000000">
                      <a:alpha val="43137"/>
                    </a:srgbClr>
                  </a:outerShdw>
                </a:effectLst>
              </a:rPr>
              <a:t>Overcomer</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sz="quarter" idx="1"/>
          </p:nvPr>
        </p:nvSpPr>
        <p:spPr/>
        <p:txBody>
          <a:bodyPr>
            <a:normAutofit/>
          </a:bodyPr>
          <a:lstStyle/>
          <a:p>
            <a:r>
              <a:rPr lang="en-US" sz="2400" b="1" dirty="0" smtClean="0"/>
              <a:t>1 John 4:4 (EMTV)  </a:t>
            </a:r>
            <a:r>
              <a:rPr lang="en-US" sz="2400" i="1" dirty="0" smtClean="0"/>
              <a:t>You are of God, little children, and you have overcome them, because He who is in you is greater than he who is in the world. </a:t>
            </a:r>
          </a:p>
          <a:p>
            <a:endParaRPr lang="en-US" sz="2400" i="1" dirty="0" smtClean="0"/>
          </a:p>
          <a:p>
            <a:r>
              <a:rPr lang="en-US" sz="2600" b="1" dirty="0" smtClean="0"/>
              <a:t>Revelation 12:10-11 (EMTV)  </a:t>
            </a:r>
            <a:r>
              <a:rPr lang="en-US" sz="2400" i="1" dirty="0" smtClean="0"/>
              <a:t>Then I heard a loud voice in heaven saying, "Now have come the salvation and the power and the kingdom of our God, and the authority of His Christ, because the accuser of our brothers, the one who accused them before our God day and night, has been thrown out of heaven. 11 And they overcame him by the blood of the Lamb and by the word of their testimony, and they did not love their lives to the death. </a:t>
            </a:r>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dirty="0" smtClean="0">
                <a:effectLst>
                  <a:outerShdw blurRad="38100" dist="38100" dir="2700000" algn="tl">
                    <a:srgbClr val="000000">
                      <a:alpha val="43137"/>
                    </a:srgbClr>
                  </a:outerShdw>
                </a:effectLst>
              </a:rPr>
              <a:t>Jesus &amp; The Spiritual Universe</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sz="quarter" idx="1"/>
          </p:nvPr>
        </p:nvSpPr>
        <p:spPr>
          <a:xfrm>
            <a:off x="457200" y="1295400"/>
            <a:ext cx="8229600" cy="5181600"/>
          </a:xfrm>
        </p:spPr>
        <p:txBody>
          <a:bodyPr>
            <a:normAutofit lnSpcReduction="10000"/>
          </a:bodyPr>
          <a:lstStyle/>
          <a:p>
            <a:r>
              <a:rPr lang="en-US" sz="2400" dirty="0" smtClean="0"/>
              <a:t>12 legions of angels at His command (Matthew 26:53)</a:t>
            </a:r>
          </a:p>
          <a:p>
            <a:r>
              <a:rPr lang="en-US" sz="2400" dirty="0" smtClean="0"/>
              <a:t>His life a fulfillment of prophetic Scriptures (Matthew 26:54)</a:t>
            </a:r>
          </a:p>
          <a:p>
            <a:r>
              <a:rPr lang="en-US" sz="2400" dirty="0" smtClean="0"/>
              <a:t>God is the God of Abraham, Isaac and Jacob who are still living and resurrection is a reality (Matthew 22:29-32)</a:t>
            </a:r>
          </a:p>
          <a:p>
            <a:r>
              <a:rPr lang="en-US" sz="2400" dirty="0" smtClean="0"/>
              <a:t>Is transfigured and talks with Moses and Elijah (Matt 17:1-8)</a:t>
            </a:r>
          </a:p>
          <a:p>
            <a:r>
              <a:rPr lang="en-US" sz="2400" dirty="0" smtClean="0"/>
              <a:t>At Jesus’ baptism by a prophet Heaven is opened, God speaks, the Holy Spirit descends as a dove (Matthew 13:13-17)</a:t>
            </a:r>
          </a:p>
          <a:p>
            <a:r>
              <a:rPr lang="en-US" sz="2400" dirty="0" smtClean="0"/>
              <a:t>A special star portends His birth and he is born in a Bethlehem as a fulfillment of prophecy, and God appears in dreams to the wise men, Joseph etc (Matthew 2:1-12)</a:t>
            </a:r>
          </a:p>
          <a:p>
            <a:r>
              <a:rPr lang="en-US" sz="2400" dirty="0" smtClean="0"/>
              <a:t>Jesus is driven into the wilderness by the Holy Spirit, and is tempted by the Devil, to do things such as turning stones into bread and angels minister to Him (Matthew 4:1-11)</a:t>
            </a:r>
            <a:endParaRPr lang="en-US" sz="2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rPr>
              <a:t>The Great  Separation</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sz="quarter" idx="1"/>
          </p:nvPr>
        </p:nvSpPr>
        <p:spPr/>
        <p:txBody>
          <a:bodyPr>
            <a:normAutofit/>
          </a:bodyPr>
          <a:lstStyle/>
          <a:p>
            <a:r>
              <a:rPr lang="en-US" sz="2400" dirty="0" smtClean="0"/>
              <a:t>In Genesis 1 &amp; 2 everything was good and Heaven and Earth were in harmony and the Garden of Eden contained spiritual properties. Then Adam and Eve sinned and we lost access to heavenly things. A great curse was placed over mankind and the earth. Eventually this age was brought to an end by the Flood.</a:t>
            </a:r>
          </a:p>
          <a:p>
            <a:r>
              <a:rPr lang="en-US" sz="2400" dirty="0" smtClean="0"/>
              <a:t>Since then God has slowly be reuniting Heaven and earth, through Abraham, through Israel and the Temple, through the incarnate and victorious Christ, through the Church, through the outpoured Holy Spirit and the gifts and in the end God’s dwelling place will be with men in a new, reunited Heavens and earth and all evil will be removed.</a:t>
            </a:r>
            <a:endParaRPr lang="en-US" sz="2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err="1" smtClean="0"/>
              <a:t>Kosmos</a:t>
            </a:r>
            <a:r>
              <a:rPr lang="en-US" dirty="0" smtClean="0"/>
              <a:t> (World)</a:t>
            </a:r>
            <a:endParaRPr lang="en-US" dirty="0"/>
          </a:p>
        </p:txBody>
      </p:sp>
      <p:sp>
        <p:nvSpPr>
          <p:cNvPr id="3" name="Content Placeholder 2"/>
          <p:cNvSpPr>
            <a:spLocks noGrp="1"/>
          </p:cNvSpPr>
          <p:nvPr>
            <p:ph sz="quarter" idx="1"/>
          </p:nvPr>
        </p:nvSpPr>
        <p:spPr/>
        <p:txBody>
          <a:bodyPr>
            <a:normAutofit lnSpcReduction="10000"/>
          </a:bodyPr>
          <a:lstStyle/>
          <a:p>
            <a:r>
              <a:rPr lang="en-US" sz="2400" dirty="0" smtClean="0"/>
              <a:t>The </a:t>
            </a:r>
            <a:r>
              <a:rPr lang="en-US" sz="2400" dirty="0" err="1" smtClean="0"/>
              <a:t>kosmos</a:t>
            </a:r>
            <a:r>
              <a:rPr lang="en-US" sz="2400" dirty="0" smtClean="0"/>
              <a:t> is the ancient astrological (evil) heavens and the world in rebellion against God, the Devil’s earth without Heaven. When Jesus announced the “Kingdom of Heaven is at hand” he was announcing the en of the </a:t>
            </a:r>
            <a:r>
              <a:rPr lang="en-US" sz="2400" dirty="0" err="1" smtClean="0"/>
              <a:t>kosmos</a:t>
            </a:r>
            <a:r>
              <a:rPr lang="en-US" sz="2400" dirty="0" smtClean="0"/>
              <a:t> and its tyranny over men and his healing miracles proved this.</a:t>
            </a:r>
          </a:p>
          <a:p>
            <a:r>
              <a:rPr lang="en-US" sz="2400" dirty="0" smtClean="0"/>
              <a:t>The Devil’s </a:t>
            </a:r>
            <a:r>
              <a:rPr lang="en-US" sz="2400" dirty="0" err="1" smtClean="0"/>
              <a:t>kosmos</a:t>
            </a:r>
            <a:r>
              <a:rPr lang="en-US" sz="2400" dirty="0" smtClean="0"/>
              <a:t> is “passing away’ along with the lusts thereof.  The Devil controls it and even offered it to Jesus (Luke 4:1-13). The Great Commission is destroying the </a:t>
            </a:r>
            <a:r>
              <a:rPr lang="en-US" sz="2400" dirty="0" err="1" smtClean="0"/>
              <a:t>kosmos</a:t>
            </a:r>
            <a:r>
              <a:rPr lang="en-US" sz="2400" dirty="0" smtClean="0"/>
              <a:t> and eventually it will reach the point where Satan is cast out.</a:t>
            </a:r>
          </a:p>
          <a:p>
            <a:r>
              <a:rPr lang="en-US" sz="2400" dirty="0" smtClean="0"/>
              <a:t>Satan deceives the kings of the earth by promising them exalted positions in the </a:t>
            </a:r>
            <a:r>
              <a:rPr lang="en-US" sz="2400" dirty="0" err="1" smtClean="0"/>
              <a:t>kosmos</a:t>
            </a:r>
            <a:r>
              <a:rPr lang="en-US" sz="2400" dirty="0" smtClean="0"/>
              <a:t> (Masonry etc) and he is assisted by earth-dwellers (people who love earth without heaven and wish to sin and worship idols)</a:t>
            </a:r>
            <a:endParaRPr lang="en-US" sz="2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effectLst>
                  <a:outerShdw blurRad="38100" dist="38100" dir="2700000" algn="tl">
                    <a:srgbClr val="000000">
                      <a:alpha val="43137"/>
                    </a:srgbClr>
                  </a:outerShdw>
                </a:effectLst>
              </a:rPr>
              <a:t>Christians and The Spiritual Universe</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sz="quarter" idx="1"/>
          </p:nvPr>
        </p:nvSpPr>
        <p:spPr/>
        <p:txBody>
          <a:bodyPr>
            <a:normAutofit/>
          </a:bodyPr>
          <a:lstStyle/>
          <a:p>
            <a:r>
              <a:rPr lang="en-US" sz="2400" dirty="0" smtClean="0"/>
              <a:t>Pentecost baptizes us into the spiritual world:</a:t>
            </a:r>
            <a:br>
              <a:rPr lang="en-US" sz="2400" dirty="0" smtClean="0"/>
            </a:br>
            <a:r>
              <a:rPr lang="en-US" sz="2400" b="1" dirty="0" smtClean="0"/>
              <a:t> Acts 2:16-18 (NET)</a:t>
            </a:r>
          </a:p>
          <a:p>
            <a:r>
              <a:rPr lang="en-US" sz="2400" i="1" dirty="0" smtClean="0"/>
              <a:t>16 But this is what was spoken about through the prophet Joel: 17 ​​​​​​​‘And in the last days it will be,’ God says, ​​​​​​‘that I will pour out my Spirit on all people, ​​​​​​and your sons and your daughters will prophesy, ​​​​​​and your young men will see visions, ​​​​​​and your old men will dream dreams. 18 ​​​​​​​Even on my servants, both men and women, ​​​​​​I will pour out my Spirit in those days, and they will prophesy. </a:t>
            </a:r>
          </a:p>
          <a:p>
            <a:r>
              <a:rPr lang="en-US" sz="2400" dirty="0" smtClean="0"/>
              <a:t>As participants in Heaven we are to leave the </a:t>
            </a:r>
            <a:r>
              <a:rPr lang="en-US" sz="2400" dirty="0" err="1" smtClean="0"/>
              <a:t>kosmos</a:t>
            </a:r>
            <a:r>
              <a:rPr lang="en-US" sz="2400" dirty="0" smtClean="0"/>
              <a:t> and its evil order behind us: 2 Corinthians 6:14-18, 1 John 2:15-17</a:t>
            </a:r>
          </a:p>
          <a:p>
            <a:endParaRPr lang="en-US" sz="2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rPr>
              <a:t>The Heavenly Zion</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sz="quarter" idx="1"/>
          </p:nvPr>
        </p:nvSpPr>
        <p:spPr>
          <a:xfrm>
            <a:off x="457200" y="1600200"/>
            <a:ext cx="8229600" cy="4876800"/>
          </a:xfrm>
        </p:spPr>
        <p:txBody>
          <a:bodyPr>
            <a:normAutofit fontScale="77500" lnSpcReduction="20000"/>
          </a:bodyPr>
          <a:lstStyle/>
          <a:p>
            <a:pPr>
              <a:buNone/>
            </a:pPr>
            <a:r>
              <a:rPr lang="en-US" b="1" dirty="0" smtClean="0"/>
              <a:t>Hebrews 12:18-24 (NET)</a:t>
            </a:r>
          </a:p>
          <a:p>
            <a:r>
              <a:rPr lang="en-US" sz="3400" i="1" dirty="0" smtClean="0"/>
              <a:t>18 For you have not come to something that can be touched, to a burning fire and darkness and gloom and a whirlwind 19 and the blast of a trumpet and a voice uttering words such that those who heard begged to hear no more. 20 For they could not bear what was commanded: “If even an animal touches the mountain, it must be stoned.” 21 In fact, the scene was so terrifying that Moses said, “I shudder with fear.” 22 </a:t>
            </a:r>
            <a:r>
              <a:rPr lang="en-US" sz="3400" b="1" i="1" dirty="0" smtClean="0"/>
              <a:t>But you have come to Mount Zion, the city of the living God, </a:t>
            </a:r>
            <a:r>
              <a:rPr lang="en-US" sz="3400" i="1" dirty="0" smtClean="0"/>
              <a:t>the heavenly Jerusalem, and to myriads of angels, to the assembly 23 and congregation of the firstborn, who are enrolled in heaven, and to God, the judge of all, and to the spirits of the righteous, who have been made perfect, 24 and to Jesus, the mediator of a new covenant, and to the sprinkled blood that speaks of something better than Abel’s does. </a:t>
            </a:r>
          </a:p>
          <a:p>
            <a:pPr>
              <a:buNone/>
            </a:pP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effectLst>
                  <a:outerShdw blurRad="38100" dist="38100" dir="2700000" algn="tl">
                    <a:srgbClr val="000000">
                      <a:alpha val="43137"/>
                    </a:srgbClr>
                  </a:outerShdw>
                </a:effectLst>
              </a:rPr>
              <a:t>Christians Already Belong In Heaven!</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sz="quarter" idx="1"/>
          </p:nvPr>
        </p:nvSpPr>
        <p:spPr>
          <a:xfrm>
            <a:off x="457200" y="1600200"/>
            <a:ext cx="4953000" cy="4525963"/>
          </a:xfrm>
        </p:spPr>
        <p:txBody>
          <a:bodyPr>
            <a:normAutofit/>
          </a:bodyPr>
          <a:lstStyle/>
          <a:p>
            <a:r>
              <a:rPr lang="en-US" sz="2400" dirty="0" smtClean="0"/>
              <a:t>We have come (past tense) to the heavenly Zion</a:t>
            </a:r>
          </a:p>
          <a:p>
            <a:r>
              <a:rPr lang="en-US" sz="2400" dirty="0" smtClean="0"/>
              <a:t>We ARE citizens of Heaven</a:t>
            </a:r>
          </a:p>
          <a:p>
            <a:r>
              <a:rPr lang="en-US" sz="2400" dirty="0" smtClean="0"/>
              <a:t>We are part of God’s household</a:t>
            </a:r>
          </a:p>
          <a:p>
            <a:r>
              <a:rPr lang="en-US" sz="2400" dirty="0" smtClean="0"/>
              <a:t>We are sons of God</a:t>
            </a:r>
          </a:p>
          <a:p>
            <a:r>
              <a:rPr lang="en-US" sz="2400" dirty="0" smtClean="0"/>
              <a:t>We are Jesus’ brethren</a:t>
            </a:r>
          </a:p>
          <a:p>
            <a:r>
              <a:rPr lang="en-US" sz="2400" dirty="0" smtClean="0"/>
              <a:t>We have died and been raised with Christ and our life is hidden with God in Christ</a:t>
            </a:r>
            <a:endParaRPr lang="en-US" sz="2400" dirty="0"/>
          </a:p>
        </p:txBody>
      </p:sp>
      <p:sp>
        <p:nvSpPr>
          <p:cNvPr id="4" name="Content Placeholder 3"/>
          <p:cNvSpPr>
            <a:spLocks noGrp="1"/>
          </p:cNvSpPr>
          <p:nvPr>
            <p:ph sz="quarter" idx="2"/>
          </p:nvPr>
        </p:nvSpPr>
        <p:spPr>
          <a:xfrm>
            <a:off x="5257800" y="1600200"/>
            <a:ext cx="3429000" cy="4525963"/>
          </a:xfrm>
        </p:spPr>
        <p:txBody>
          <a:bodyPr/>
          <a:lstStyle/>
          <a:p>
            <a:r>
              <a:rPr lang="en-US" sz="2400" dirty="0" smtClean="0"/>
              <a:t>Hebrews 12:18-24</a:t>
            </a:r>
          </a:p>
          <a:p>
            <a:r>
              <a:rPr lang="en-US" sz="2400" dirty="0" smtClean="0"/>
              <a:t>Galatians 4:26</a:t>
            </a:r>
          </a:p>
          <a:p>
            <a:r>
              <a:rPr lang="en-US" sz="2400" dirty="0" smtClean="0"/>
              <a:t>Hebrews 2:10-18</a:t>
            </a:r>
          </a:p>
          <a:p>
            <a:r>
              <a:rPr lang="en-US" sz="2400" dirty="0" smtClean="0"/>
              <a:t>Romans 8:14-17</a:t>
            </a:r>
          </a:p>
          <a:p>
            <a:r>
              <a:rPr lang="en-US" sz="2400" dirty="0" smtClean="0"/>
              <a:t>Ephesians 2:6; 1:20,21</a:t>
            </a:r>
          </a:p>
          <a:p>
            <a:r>
              <a:rPr lang="en-US" sz="2400" dirty="0" smtClean="0"/>
              <a:t>Ephesians 2:19</a:t>
            </a:r>
          </a:p>
          <a:p>
            <a:r>
              <a:rPr lang="en-US" sz="2400" dirty="0" smtClean="0"/>
              <a:t>Philippians 3:20,21</a:t>
            </a:r>
          </a:p>
          <a:p>
            <a:r>
              <a:rPr lang="en-US" sz="2400" dirty="0" smtClean="0"/>
              <a:t>1 John 3:1-3</a:t>
            </a:r>
          </a:p>
          <a:p>
            <a:r>
              <a:rPr lang="en-US" sz="2400" dirty="0" smtClean="0"/>
              <a:t>Colossians 3:1-4</a:t>
            </a:r>
          </a:p>
          <a:p>
            <a:r>
              <a:rPr lang="en-US" sz="2400" dirty="0" smtClean="0"/>
              <a:t>Romans 6:1-11</a:t>
            </a:r>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rPr>
              <a:t>Faith In The Invisible (Hebrews 11)</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sz="quarter" idx="1"/>
          </p:nvPr>
        </p:nvSpPr>
        <p:spPr/>
        <p:txBody>
          <a:bodyPr>
            <a:normAutofit/>
          </a:bodyPr>
          <a:lstStyle/>
          <a:p>
            <a:r>
              <a:rPr lang="en-US" sz="2400" dirty="0" smtClean="0"/>
              <a:t>Faith involves an understanding of the spiritual and invisible realm that creates forms and undergirds this Universe and its operation. (Hebrews 11:1-3)</a:t>
            </a:r>
          </a:p>
          <a:p>
            <a:r>
              <a:rPr lang="en-US" sz="2400" dirty="0" smtClean="0"/>
              <a:t>Faith believes that God the Creator is in charge and that He rewards those who seek Him. (Hebrews 11:6)</a:t>
            </a:r>
          </a:p>
          <a:p>
            <a:r>
              <a:rPr lang="en-US" sz="2400" dirty="0" smtClean="0"/>
              <a:t>Faith enables mystery, adventure and impossibility (v 4-22)</a:t>
            </a:r>
          </a:p>
          <a:p>
            <a:r>
              <a:rPr lang="en-US" sz="2400" dirty="0" smtClean="0"/>
              <a:t>Faith seeks the “City that is to come, a heavenly city” (v. 16)</a:t>
            </a:r>
          </a:p>
          <a:p>
            <a:r>
              <a:rPr lang="en-US" sz="2400" dirty="0" smtClean="0"/>
              <a:t>Faith sees, believes and relies on the invisible realm for tangible solutions to real world problems (v. 23-34)</a:t>
            </a:r>
          </a:p>
          <a:p>
            <a:r>
              <a:rPr lang="en-US" sz="2400" dirty="0" smtClean="0"/>
              <a:t>Faith trusts God’s invisible heavenly solutions even when earthly existence is painful and disappointing (v. 35-40)</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A6F9A919-46DC-42EB-A265-DD20BDA09D9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Equity</Template>
  <TotalTime>1002</TotalTime>
  <Words>1810</Words>
  <Application>Microsoft Office PowerPoint</Application>
  <PresentationFormat>On-screen Show (4:3)</PresentationFormat>
  <Paragraphs>149</Paragraphs>
  <Slides>20</Slides>
  <Notes>20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Equity</vt:lpstr>
      <vt:lpstr>Slide 1</vt:lpstr>
      <vt:lpstr>The Spiritual Realms</vt:lpstr>
      <vt:lpstr>Jesus &amp; The Spiritual Universe</vt:lpstr>
      <vt:lpstr>The Great  Separation</vt:lpstr>
      <vt:lpstr>The Kosmos (World)</vt:lpstr>
      <vt:lpstr>Christians and The Spiritual Universe</vt:lpstr>
      <vt:lpstr>The Heavenly Zion</vt:lpstr>
      <vt:lpstr>Christians Already Belong In Heaven!</vt:lpstr>
      <vt:lpstr>Faith In The Invisible (Hebrews 11)</vt:lpstr>
      <vt:lpstr>The Throne of God</vt:lpstr>
      <vt:lpstr>The Throne of Satan</vt:lpstr>
      <vt:lpstr>The Conflict</vt:lpstr>
      <vt:lpstr>The Two Kingdoms</vt:lpstr>
      <vt:lpstr>Three Main Types of Demons</vt:lpstr>
      <vt:lpstr>The Combatants</vt:lpstr>
      <vt:lpstr>The Three Big Battles</vt:lpstr>
      <vt:lpstr>The Weapons Of Our Warfare</vt:lpstr>
      <vt:lpstr>The Victory Of Faith</vt:lpstr>
      <vt:lpstr>The Victorious Mind</vt:lpstr>
      <vt:lpstr>The Overcomer</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Spiritual Warfare?</dc:title>
  <dc:creator>Cybermissions</dc:creator>
  <cp:lastModifiedBy>Cybermissions</cp:lastModifiedBy>
  <cp:revision>14</cp:revision>
  <dcterms:created xsi:type="dcterms:W3CDTF">2011-12-30T20:21:54Z</dcterms:created>
  <dcterms:modified xsi:type="dcterms:W3CDTF">2012-01-03T00:07:18Z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TC300006899990</vt:lpwstr>
  </property>
</Properties>
</file>