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Sheet1!$A$1</c:f>
              <c:strCache>
                <c:ptCount val="1"/>
                <c:pt idx="0">
                  <c:v>Blessings</c:v>
                </c:pt>
              </c:strCache>
            </c:strRef>
          </c:tx>
          <c:marker>
            <c:symbol val="none"/>
          </c:marker>
          <c:val>
            <c:numRef>
              <c:f>Sheet1!$B$1:$G$1</c:f>
              <c:numCache>
                <c:formatCode>General</c:formatCode>
                <c:ptCount val="6"/>
                <c:pt idx="0">
                  <c:v>2</c:v>
                </c:pt>
                <c:pt idx="1">
                  <c:v>5</c:v>
                </c:pt>
                <c:pt idx="2">
                  <c:v>10</c:v>
                </c:pt>
                <c:pt idx="3">
                  <c:v>20</c:v>
                </c:pt>
                <c:pt idx="4">
                  <c:v>35</c:v>
                </c:pt>
                <c:pt idx="5">
                  <c:v>50</c:v>
                </c:pt>
              </c:numCache>
            </c:numRef>
          </c:val>
        </c:ser>
        <c:ser>
          <c:idx val="1"/>
          <c:order val="1"/>
          <c:tx>
            <c:strRef>
              <c:f>Sheet1!$A$2</c:f>
              <c:strCache>
                <c:ptCount val="1"/>
                <c:pt idx="0">
                  <c:v>Average</c:v>
                </c:pt>
              </c:strCache>
            </c:strRef>
          </c:tx>
          <c:marker>
            <c:symbol val="none"/>
          </c:marker>
          <c:val>
            <c:numRef>
              <c:f>Sheet1!$B$2:$G$2</c:f>
              <c:numCache>
                <c:formatCode>General</c:formatCode>
                <c:ptCount val="6"/>
                <c:pt idx="0">
                  <c:v>1</c:v>
                </c:pt>
                <c:pt idx="1">
                  <c:v>2</c:v>
                </c:pt>
                <c:pt idx="2">
                  <c:v>3</c:v>
                </c:pt>
                <c:pt idx="3">
                  <c:v>4</c:v>
                </c:pt>
                <c:pt idx="4">
                  <c:v>5</c:v>
                </c:pt>
                <c:pt idx="5">
                  <c:v>6</c:v>
                </c:pt>
              </c:numCache>
            </c:numRef>
          </c:val>
        </c:ser>
        <c:ser>
          <c:idx val="2"/>
          <c:order val="2"/>
          <c:tx>
            <c:strRef>
              <c:f>Sheet1!$A$3</c:f>
              <c:strCache>
                <c:ptCount val="1"/>
                <c:pt idx="0">
                  <c:v>Curse</c:v>
                </c:pt>
              </c:strCache>
            </c:strRef>
          </c:tx>
          <c:marker>
            <c:symbol val="none"/>
          </c:marker>
          <c:val>
            <c:numRef>
              <c:f>Sheet1!$B$3:$G$3</c:f>
              <c:numCache>
                <c:formatCode>General</c:formatCode>
                <c:ptCount val="6"/>
                <c:pt idx="0">
                  <c:v>0.2</c:v>
                </c:pt>
                <c:pt idx="1">
                  <c:v>0.30000000000000004</c:v>
                </c:pt>
                <c:pt idx="2">
                  <c:v>0.30000000000000004</c:v>
                </c:pt>
                <c:pt idx="3">
                  <c:v>0.4</c:v>
                </c:pt>
                <c:pt idx="4">
                  <c:v>0.1</c:v>
                </c:pt>
                <c:pt idx="5">
                  <c:v>0.2</c:v>
                </c:pt>
              </c:numCache>
            </c:numRef>
          </c:val>
        </c:ser>
        <c:marker val="1"/>
        <c:axId val="107247872"/>
        <c:axId val="107771776"/>
      </c:lineChart>
      <c:catAx>
        <c:axId val="107247872"/>
        <c:scaling>
          <c:orientation val="minMax"/>
        </c:scaling>
        <c:axPos val="b"/>
        <c:tickLblPos val="nextTo"/>
        <c:crossAx val="107771776"/>
        <c:crosses val="autoZero"/>
        <c:auto val="1"/>
        <c:lblAlgn val="ctr"/>
        <c:lblOffset val="100"/>
      </c:catAx>
      <c:valAx>
        <c:axId val="107771776"/>
        <c:scaling>
          <c:orientation val="minMax"/>
        </c:scaling>
        <c:axPos val="l"/>
        <c:majorGridlines/>
        <c:numFmt formatCode="General" sourceLinked="1"/>
        <c:tickLblPos val="nextTo"/>
        <c:crossAx val="107247872"/>
        <c:crosses val="autoZero"/>
        <c:crossBetween val="between"/>
      </c:valAx>
    </c:plotArea>
    <c:legend>
      <c:legendPos val="r"/>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0.45631</cdr:x>
      <cdr:y>0.77273</cdr:y>
    </cdr:from>
    <cdr:to>
      <cdr:x>0.59223</cdr:x>
      <cdr:y>0.87762</cdr:y>
    </cdr:to>
    <cdr:sp macro="" textlink="">
      <cdr:nvSpPr>
        <cdr:cNvPr id="2" name="TextBox 1"/>
        <cdr:cNvSpPr txBox="1"/>
      </cdr:nvSpPr>
      <cdr:spPr>
        <a:xfrm xmlns:a="http://schemas.openxmlformats.org/drawingml/2006/main">
          <a:off x="3581400" y="3368040"/>
          <a:ext cx="1066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solidFill>
                <a:schemeClr val="accent2"/>
              </a:solidFill>
            </a:rPr>
            <a:t>Average</a:t>
          </a:r>
          <a:endParaRPr lang="en-US" sz="1800" b="1" dirty="0">
            <a:solidFill>
              <a:schemeClr val="accent2"/>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0E868F-ADAB-426C-934D-CE66EAE8DD62}"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38D92-D038-4AA6-90FB-A0C1A27A00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3A6D60-CFB7-4576-8C15-0CD26B8A5C75}" type="datetimeFigureOut">
              <a:rPr lang="en-US" smtClean="0"/>
              <a:pPr/>
              <a:t>1/11/2012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CE802EB-0784-497D-A511-ECC44D826AE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3A6D60-CFB7-4576-8C15-0CD26B8A5C75}"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02EB-0784-497D-A511-ECC44D826A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3A6D60-CFB7-4576-8C15-0CD26B8A5C75}"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02EB-0784-497D-A511-ECC44D826A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3A6D60-CFB7-4576-8C15-0CD26B8A5C75}"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02EB-0784-497D-A511-ECC44D826AE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3A6D60-CFB7-4576-8C15-0CD26B8A5C75}" type="datetimeFigureOut">
              <a:rPr lang="en-US" smtClean="0"/>
              <a:pPr/>
              <a:t>1/11/2012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CE802EB-0784-497D-A511-ECC44D826A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3A6D60-CFB7-4576-8C15-0CD26B8A5C75}"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02EB-0784-497D-A511-ECC44D826AE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A3A6D60-CFB7-4576-8C15-0CD26B8A5C75}" type="datetimeFigureOut">
              <a:rPr lang="en-US" smtClean="0"/>
              <a:pPr/>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802EB-0784-497D-A511-ECC44D826AE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3A6D60-CFB7-4576-8C15-0CD26B8A5C75}" type="datetimeFigureOut">
              <a:rPr lang="en-US" smtClean="0"/>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802EB-0784-497D-A511-ECC44D826A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A6D60-CFB7-4576-8C15-0CD26B8A5C75}" type="datetimeFigureOut">
              <a:rPr lang="en-US" smtClean="0"/>
              <a:pPr/>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802EB-0784-497D-A511-ECC44D826A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3A6D60-CFB7-4576-8C15-0CD26B8A5C75}"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02EB-0784-497D-A511-ECC44D826AE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3A6D60-CFB7-4576-8C15-0CD26B8A5C75}" type="datetimeFigureOut">
              <a:rPr lang="en-US" smtClean="0"/>
              <a:pPr/>
              <a:t>1/11/2012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CE802EB-0784-497D-A511-ECC44D826AE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A3A6D60-CFB7-4576-8C15-0CD26B8A5C75}" type="datetimeFigureOut">
              <a:rPr lang="en-US" smtClean="0"/>
              <a:pPr/>
              <a:t>1/11/2012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CE802EB-0784-497D-A511-ECC44D826A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Lecture 5 of the Spiritual Warfare Seminar</a:t>
            </a:r>
            <a:br>
              <a:rPr lang="en-US" dirty="0" smtClean="0"/>
            </a:br>
            <a:r>
              <a:rPr lang="en-US" dirty="0" smtClean="0"/>
              <a:t>by John Edmiston</a:t>
            </a:r>
            <a:endParaRPr lang="en-US" dirty="0"/>
          </a:p>
        </p:txBody>
      </p:sp>
      <p:sp>
        <p:nvSpPr>
          <p:cNvPr id="2" name="Title 1"/>
          <p:cNvSpPr>
            <a:spLocks noGrp="1"/>
          </p:cNvSpPr>
          <p:nvPr>
            <p:ph type="ctrTitle"/>
          </p:nvPr>
        </p:nvSpPr>
        <p:spPr/>
        <p:txBody>
          <a:bodyPr/>
          <a:lstStyle/>
          <a:p>
            <a:r>
              <a:rPr lang="en-US" dirty="0" smtClean="0"/>
              <a:t>Dealing With Curses, </a:t>
            </a:r>
            <a:br>
              <a:rPr lang="en-US" dirty="0" smtClean="0"/>
            </a:br>
            <a:r>
              <a:rPr lang="en-US" dirty="0" smtClean="0"/>
              <a:t>Hexes and Spells</a:t>
            </a:r>
            <a:endParaRPr lang="en-US" dirty="0"/>
          </a:p>
        </p:txBody>
      </p:sp>
      <p:sp>
        <p:nvSpPr>
          <p:cNvPr id="6" name="TextBox 5"/>
          <p:cNvSpPr txBox="1"/>
          <p:nvPr/>
        </p:nvSpPr>
        <p:spPr>
          <a:xfrm>
            <a:off x="457200" y="6172200"/>
            <a:ext cx="5943600" cy="553998"/>
          </a:xfrm>
          <a:prstGeom prst="rect">
            <a:avLst/>
          </a:prstGeom>
          <a:noFill/>
        </p:spPr>
        <p:txBody>
          <a:bodyPr wrap="square" rtlCol="0">
            <a:spAutoFit/>
          </a:bodyPr>
          <a:lstStyle/>
          <a:p>
            <a:r>
              <a:rPr lang="en-US" sz="1000" dirty="0" smtClean="0"/>
              <a:t>© John Edmiston ,2012    This work is licensed under the Creative Commons Attribution-</a:t>
            </a:r>
            <a:r>
              <a:rPr lang="en-US" sz="1000" dirty="0" err="1" smtClean="0"/>
              <a:t>NonCommercial</a:t>
            </a:r>
            <a:r>
              <a:rPr lang="en-US" sz="1000" dirty="0" smtClean="0"/>
              <a:t>-</a:t>
            </a:r>
            <a:r>
              <a:rPr lang="en-US" sz="1000" dirty="0" err="1" smtClean="0"/>
              <a:t>ShareAlike</a:t>
            </a:r>
            <a:r>
              <a:rPr lang="en-US" sz="1000" dirty="0" smtClean="0"/>
              <a:t> 3.0 </a:t>
            </a:r>
            <a:r>
              <a:rPr lang="en-US" sz="1000" dirty="0" err="1" smtClean="0"/>
              <a:t>Unported</a:t>
            </a:r>
            <a:r>
              <a:rPr lang="en-US" sz="1000" dirty="0" smtClean="0"/>
              <a:t> License. To view a copy of this license, visit http://creativecommons.org/licenses/by-nc-sa/3.0/ or send a letter to Creative Commons, 444 Castro Street, Suite 900, Mountain View, California, 94041, USA.</a:t>
            </a:r>
            <a:endParaRPr lang="en-US" sz="1000" dirty="0"/>
          </a:p>
        </p:txBody>
      </p:sp>
      <p:pic>
        <p:nvPicPr>
          <p:cNvPr id="7" name="Picture 2" descr="http://mirrors.creativecommons.org/presskit/buttons/88x31/png/by-nc-sa.png"/>
          <p:cNvPicPr>
            <a:picLocks noChangeAspect="1" noChangeArrowheads="1"/>
          </p:cNvPicPr>
          <p:nvPr/>
        </p:nvPicPr>
        <p:blipFill>
          <a:blip r:embed="rId3" cstate="print"/>
          <a:srcRect/>
          <a:stretch>
            <a:fillRect/>
          </a:stretch>
        </p:blipFill>
        <p:spPr bwMode="auto">
          <a:xfrm>
            <a:off x="533400" y="5791200"/>
            <a:ext cx="1143000" cy="39990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Removing A Curse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2400" dirty="0" smtClean="0"/>
              <a:t>Repent – change the attitude or behavior that brought the curse, and destroy objects that bring the curse.</a:t>
            </a:r>
          </a:p>
          <a:p>
            <a:r>
              <a:rPr lang="en-US" sz="2400" dirty="0" smtClean="0"/>
              <a:t>Adopt righteous behavior e.g.  generosity instead of stinginess</a:t>
            </a:r>
          </a:p>
          <a:p>
            <a:r>
              <a:rPr lang="en-US" sz="2400" dirty="0" smtClean="0"/>
              <a:t>Trust in Christ who breaks all curses on the Cross.</a:t>
            </a:r>
          </a:p>
          <a:p>
            <a:r>
              <a:rPr lang="en-US" sz="2400" dirty="0" smtClean="0"/>
              <a:t>Pray the prayer for Spiritual Cleansing mentioned earlier</a:t>
            </a:r>
          </a:p>
          <a:p>
            <a:r>
              <a:rPr lang="en-US" sz="2400" dirty="0" smtClean="0"/>
              <a:t>You may need to make restitution</a:t>
            </a:r>
          </a:p>
          <a:p>
            <a:r>
              <a:rPr lang="en-US" sz="2400" dirty="0" smtClean="0"/>
              <a:t>A dramatic example: 2 Samuel 21:1-9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685800"/>
          </a:xfrm>
        </p:spPr>
        <p:txBody>
          <a:bodyPr>
            <a:normAutofit fontScale="90000"/>
          </a:bodyPr>
          <a:lstStyle/>
          <a:p>
            <a:r>
              <a:rPr lang="en-US" dirty="0" smtClean="0">
                <a:effectLst>
                  <a:outerShdw blurRad="38100" dist="38100" dir="2700000" algn="tl">
                    <a:srgbClr val="000000">
                      <a:alpha val="43137"/>
                    </a:srgbClr>
                  </a:outerShdw>
                </a:effectLst>
              </a:rPr>
              <a:t>Magic Spells &amp; Sorcery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52400" y="990600"/>
            <a:ext cx="8534400" cy="5638800"/>
          </a:xfrm>
        </p:spPr>
        <p:txBody>
          <a:bodyPr>
            <a:normAutofit lnSpcReduction="10000"/>
          </a:bodyPr>
          <a:lstStyle/>
          <a:p>
            <a:r>
              <a:rPr lang="en-US" sz="2400" dirty="0" smtClean="0"/>
              <a:t>An Abomination: Deut 18:9-14, Exodus 22:18, Lev 19:26, 2 </a:t>
            </a:r>
            <a:r>
              <a:rPr lang="en-US" sz="2400" dirty="0" err="1" smtClean="0"/>
              <a:t>Chr</a:t>
            </a:r>
            <a:r>
              <a:rPr lang="en-US" sz="2400" dirty="0" smtClean="0"/>
              <a:t> 33:6</a:t>
            </a:r>
          </a:p>
          <a:p>
            <a:r>
              <a:rPr lang="en-US" sz="2400" dirty="0" smtClean="0"/>
              <a:t>Practice </a:t>
            </a:r>
            <a:r>
              <a:rPr lang="en-US" sz="2400" dirty="0" err="1" smtClean="0"/>
              <a:t>Therof</a:t>
            </a:r>
            <a:r>
              <a:rPr lang="en-US" sz="2400" dirty="0" smtClean="0"/>
              <a:t>: Job 3:8</a:t>
            </a:r>
          </a:p>
          <a:p>
            <a:r>
              <a:rPr lang="en-US" sz="2400" dirty="0" smtClean="0"/>
              <a:t>Deceives Leaders (those who love power): Rev 18:23</a:t>
            </a:r>
          </a:p>
          <a:p>
            <a:r>
              <a:rPr lang="en-US" sz="2400" dirty="0" smtClean="0"/>
              <a:t>No Protection Against God - Isa 47:9-15</a:t>
            </a:r>
          </a:p>
          <a:p>
            <a:r>
              <a:rPr lang="en-US" sz="2400" dirty="0" smtClean="0"/>
              <a:t>Magicians of Egypt:  Exodus 7:8-8:19, 9:11 2 Tim 3:8</a:t>
            </a:r>
          </a:p>
          <a:p>
            <a:r>
              <a:rPr lang="en-US" sz="2400" dirty="0" smtClean="0"/>
              <a:t>Ineffective Against God’s People: Numbers 23:23</a:t>
            </a:r>
          </a:p>
          <a:p>
            <a:r>
              <a:rPr lang="en-US" sz="2400" dirty="0" smtClean="0"/>
              <a:t>Magic Bands To Ensnare Souls: Ezek 13:18-20</a:t>
            </a:r>
          </a:p>
          <a:p>
            <a:r>
              <a:rPr lang="en-US" sz="2400" dirty="0" smtClean="0"/>
              <a:t>Destruction of Magic Items: Acts 19:19</a:t>
            </a:r>
          </a:p>
          <a:p>
            <a:r>
              <a:rPr lang="en-US" dirty="0" smtClean="0"/>
              <a:t>Daniel Better That The Sorcerers of Babylon: Daniel 2</a:t>
            </a:r>
          </a:p>
          <a:p>
            <a:r>
              <a:rPr lang="en-US" dirty="0" smtClean="0"/>
              <a:t>Judgment On: Micah 5:12, Mal 3:5, Rev 18:23, 21:8, 22:15</a:t>
            </a:r>
          </a:p>
          <a:p>
            <a:r>
              <a:rPr lang="en-US" dirty="0" smtClean="0"/>
              <a:t>Simon Magus Infiltrates The Church: Acts 8:9-24</a:t>
            </a:r>
          </a:p>
          <a:p>
            <a:r>
              <a:rPr lang="en-US" dirty="0" smtClean="0"/>
              <a:t>A Sorcerer Is Blinded by Paul: Acts 13:6-12</a:t>
            </a:r>
          </a:p>
          <a:p>
            <a:r>
              <a:rPr lang="en-US" dirty="0" smtClean="0"/>
              <a:t>A Work of the Flesh: Gal 5:20, Rev 9:21,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762000"/>
          </a:xfrm>
        </p:spPr>
        <p:txBody>
          <a:bodyPr/>
          <a:lstStyle/>
          <a:p>
            <a:r>
              <a:rPr lang="en-US" dirty="0" smtClean="0">
                <a:effectLst>
                  <a:outerShdw blurRad="38100" dist="38100" dir="2700000" algn="tl">
                    <a:srgbClr val="000000">
                      <a:alpha val="43137"/>
                    </a:srgbClr>
                  </a:outerShdw>
                </a:effectLst>
              </a:rPr>
              <a:t>Power Encounters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305800" cy="5257800"/>
          </a:xfrm>
        </p:spPr>
        <p:txBody>
          <a:bodyPr>
            <a:normAutofit lnSpcReduction="10000"/>
          </a:bodyPr>
          <a:lstStyle/>
          <a:p>
            <a:r>
              <a:rPr lang="en-US" sz="2400" dirty="0" smtClean="0"/>
              <a:t>Elijah </a:t>
            </a:r>
            <a:r>
              <a:rPr lang="en-US" sz="2400" dirty="0" err="1" smtClean="0"/>
              <a:t>vs</a:t>
            </a:r>
            <a:r>
              <a:rPr lang="en-US" sz="2400" dirty="0" smtClean="0"/>
              <a:t> Prophets of Baal (1 Kings 18)</a:t>
            </a:r>
          </a:p>
          <a:p>
            <a:r>
              <a:rPr lang="en-US" sz="2400" dirty="0" smtClean="0"/>
              <a:t>Elijah </a:t>
            </a:r>
            <a:r>
              <a:rPr lang="en-US" sz="2400" dirty="0" err="1" smtClean="0"/>
              <a:t>vs</a:t>
            </a:r>
            <a:r>
              <a:rPr lang="en-US" sz="2400" dirty="0" smtClean="0"/>
              <a:t> The State ( 2 Kings 2:9-16)</a:t>
            </a:r>
          </a:p>
          <a:p>
            <a:r>
              <a:rPr lang="en-US" sz="2400" dirty="0" smtClean="0"/>
              <a:t>Moses </a:t>
            </a:r>
            <a:r>
              <a:rPr lang="en-US" sz="2400" dirty="0" err="1" smtClean="0"/>
              <a:t>vs</a:t>
            </a:r>
            <a:r>
              <a:rPr lang="en-US" sz="2400" dirty="0" smtClean="0"/>
              <a:t> Egyptian Magicians (Exodus 7,8)</a:t>
            </a:r>
          </a:p>
          <a:p>
            <a:r>
              <a:rPr lang="en-US" sz="2400" dirty="0" smtClean="0"/>
              <a:t>Daniel </a:t>
            </a:r>
            <a:r>
              <a:rPr lang="en-US" sz="2400" dirty="0" err="1" smtClean="0"/>
              <a:t>vs</a:t>
            </a:r>
            <a:r>
              <a:rPr lang="en-US" sz="2400" dirty="0" smtClean="0"/>
              <a:t> Babylonian Magicians (Daniel 2)</a:t>
            </a:r>
          </a:p>
          <a:p>
            <a:r>
              <a:rPr lang="en-US" sz="2400" dirty="0" smtClean="0"/>
              <a:t>Peter </a:t>
            </a:r>
            <a:r>
              <a:rPr lang="en-US" sz="2400" dirty="0" err="1" smtClean="0"/>
              <a:t>vs</a:t>
            </a:r>
            <a:r>
              <a:rPr lang="en-US" sz="2400" dirty="0" smtClean="0"/>
              <a:t> Ananias &amp; </a:t>
            </a:r>
            <a:r>
              <a:rPr lang="en-US" sz="2400" dirty="0" err="1" smtClean="0"/>
              <a:t>Sapphira</a:t>
            </a:r>
            <a:r>
              <a:rPr lang="en-US" sz="2400" dirty="0" smtClean="0"/>
              <a:t> (Acts 5:1-11)</a:t>
            </a:r>
          </a:p>
          <a:p>
            <a:r>
              <a:rPr lang="en-US" sz="2400" dirty="0" smtClean="0"/>
              <a:t>Peter vs. Simon Magus (Acts 8)</a:t>
            </a:r>
          </a:p>
          <a:p>
            <a:r>
              <a:rPr lang="en-US" sz="2400" dirty="0" smtClean="0"/>
              <a:t>Paul vs. </a:t>
            </a:r>
            <a:r>
              <a:rPr lang="en-US" sz="2400" dirty="0" err="1" smtClean="0"/>
              <a:t>Elyamas</a:t>
            </a:r>
            <a:r>
              <a:rPr lang="en-US" sz="2400" dirty="0" smtClean="0"/>
              <a:t> (Acts 13)</a:t>
            </a:r>
          </a:p>
          <a:p>
            <a:r>
              <a:rPr lang="en-US" sz="2400" dirty="0" smtClean="0"/>
              <a:t>Power Encounters in Ephesus (Acts 19)</a:t>
            </a:r>
          </a:p>
          <a:p>
            <a:r>
              <a:rPr lang="en-US" sz="2400" dirty="0" err="1" smtClean="0"/>
              <a:t>Baalam</a:t>
            </a:r>
            <a:r>
              <a:rPr lang="en-US" sz="2400" dirty="0" smtClean="0"/>
              <a:t> </a:t>
            </a:r>
            <a:r>
              <a:rPr lang="en-US" sz="2400" dirty="0" err="1" smtClean="0"/>
              <a:t>vs</a:t>
            </a:r>
            <a:r>
              <a:rPr lang="en-US" sz="2400" dirty="0" smtClean="0"/>
              <a:t> the </a:t>
            </a:r>
            <a:r>
              <a:rPr lang="en-US" sz="2400" dirty="0" err="1" smtClean="0"/>
              <a:t>Abrahamic</a:t>
            </a:r>
            <a:r>
              <a:rPr lang="en-US" sz="2400" dirty="0" smtClean="0"/>
              <a:t> Blessing (Numbers 22,23)</a:t>
            </a:r>
          </a:p>
          <a:p>
            <a:r>
              <a:rPr lang="en-US" sz="2400" dirty="0" smtClean="0"/>
              <a:t>The Two End Times Prophets vs. the Anti-Christ (Revelation 11)</a:t>
            </a:r>
          </a:p>
          <a:p>
            <a:r>
              <a:rPr lang="en-US" sz="2400" dirty="0" smtClean="0"/>
              <a:t>God vs. Babylon (Revelation 18)</a:t>
            </a:r>
          </a:p>
          <a:p>
            <a:r>
              <a:rPr lang="en-US" sz="2400" dirty="0" smtClean="0"/>
              <a:t>The Battle of Armageddon / Gog &amp; </a:t>
            </a:r>
            <a:r>
              <a:rPr lang="en-US" sz="2400" dirty="0" err="1" smtClean="0"/>
              <a:t>Magog</a:t>
            </a:r>
            <a:r>
              <a:rPr lang="en-US" sz="2400" dirty="0" smtClean="0"/>
              <a:t> (Rev 16:13-16; 20:6-9)</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effectLst>
                  <a:outerShdw blurRad="38100" dist="38100" dir="2700000" algn="tl">
                    <a:srgbClr val="000000">
                      <a:alpha val="43137"/>
                    </a:srgbClr>
                  </a:outerShdw>
                </a:effectLst>
              </a:rPr>
              <a:t>The Armor of God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066800"/>
            <a:ext cx="8382000" cy="5410200"/>
          </a:xfrm>
        </p:spPr>
        <p:txBody>
          <a:bodyPr>
            <a:normAutofit lnSpcReduction="10000"/>
          </a:bodyPr>
          <a:lstStyle/>
          <a:p>
            <a:r>
              <a:rPr lang="en-US" sz="2400" dirty="0" smtClean="0"/>
              <a:t>The Armor: (Ephesians 6:10-20)</a:t>
            </a:r>
          </a:p>
          <a:p>
            <a:r>
              <a:rPr lang="en-US" sz="2400" dirty="0" smtClean="0"/>
              <a:t>Total Protection:  (</a:t>
            </a:r>
            <a:r>
              <a:rPr lang="en-US" sz="2400" dirty="0" smtClean="0"/>
              <a:t>1 </a:t>
            </a:r>
            <a:r>
              <a:rPr lang="en-US" sz="2400" dirty="0" smtClean="0"/>
              <a:t>John </a:t>
            </a:r>
            <a:r>
              <a:rPr lang="en-US" sz="2400" dirty="0" smtClean="0"/>
              <a:t>5:18,19)</a:t>
            </a:r>
            <a:endParaRPr lang="en-US" sz="2400" dirty="0" smtClean="0"/>
          </a:p>
          <a:p>
            <a:r>
              <a:rPr lang="en-US" sz="2400" dirty="0" smtClean="0"/>
              <a:t>Righteous Living (Romans 16:19,20; 1 </a:t>
            </a:r>
            <a:r>
              <a:rPr lang="en-US" sz="2400" dirty="0" err="1" smtClean="0"/>
              <a:t>Jn</a:t>
            </a:r>
            <a:r>
              <a:rPr lang="en-US" sz="2400" dirty="0" smtClean="0"/>
              <a:t> 2:6)</a:t>
            </a:r>
          </a:p>
          <a:p>
            <a:r>
              <a:rPr lang="en-US" sz="2400" dirty="0" smtClean="0"/>
              <a:t>Prayer &amp; Worship (Matt </a:t>
            </a:r>
            <a:r>
              <a:rPr lang="en-US" sz="2400" dirty="0" smtClean="0"/>
              <a:t>26:41</a:t>
            </a:r>
            <a:r>
              <a:rPr lang="en-US" sz="2400" dirty="0" smtClean="0"/>
              <a:t>, Rom 12:1-2, 15:30-33; Eph 6:18)</a:t>
            </a:r>
          </a:p>
          <a:p>
            <a:r>
              <a:rPr lang="en-US" sz="2400" dirty="0" smtClean="0"/>
              <a:t>Abiding in Christ (1 </a:t>
            </a:r>
            <a:r>
              <a:rPr lang="en-US" sz="2400" dirty="0" err="1" smtClean="0"/>
              <a:t>Jn</a:t>
            </a:r>
            <a:r>
              <a:rPr lang="en-US" sz="2400" dirty="0" smtClean="0"/>
              <a:t> 2:10,14,17,24,27,28)</a:t>
            </a:r>
          </a:p>
          <a:p>
            <a:r>
              <a:rPr lang="en-US" sz="2400" dirty="0" smtClean="0"/>
              <a:t> </a:t>
            </a:r>
            <a:r>
              <a:rPr lang="en-US" sz="2400" dirty="0" smtClean="0"/>
              <a:t>Thinking </a:t>
            </a:r>
            <a:r>
              <a:rPr lang="en-US" sz="2400" dirty="0" smtClean="0"/>
              <a:t>Spiritually (Romans </a:t>
            </a:r>
            <a:r>
              <a:rPr lang="en-US" sz="2400" dirty="0" smtClean="0"/>
              <a:t>8:4-16, 12:1-2, Col 3:1-4, Phil 4:8)</a:t>
            </a:r>
          </a:p>
          <a:p>
            <a:r>
              <a:rPr lang="en-US" sz="2400" dirty="0" smtClean="0"/>
              <a:t>The Supply of the Spirit (Philippians </a:t>
            </a:r>
            <a:r>
              <a:rPr lang="en-US" sz="2400" dirty="0" smtClean="0"/>
              <a:t>1:19)</a:t>
            </a:r>
          </a:p>
          <a:p>
            <a:r>
              <a:rPr lang="en-US" sz="2400" dirty="0" smtClean="0"/>
              <a:t>Walking In The Spirit Not The Flesh (Galatians 5:16-18)</a:t>
            </a:r>
          </a:p>
          <a:p>
            <a:r>
              <a:rPr lang="en-US" sz="2400" dirty="0" smtClean="0"/>
              <a:t>The Word of God is the Sword, faith is the Shield</a:t>
            </a:r>
            <a:r>
              <a:rPr lang="en-US" sz="2400" smtClean="0"/>
              <a:t>! </a:t>
            </a:r>
            <a:br>
              <a:rPr lang="en-US" sz="2400" smtClean="0"/>
            </a:br>
            <a:r>
              <a:rPr lang="en-US" sz="2400" smtClean="0"/>
              <a:t>(</a:t>
            </a:r>
            <a:r>
              <a:rPr lang="en-US" sz="2400" dirty="0" smtClean="0"/>
              <a:t>Matthew 4, Eph 6:10-20)</a:t>
            </a:r>
            <a:br>
              <a:rPr lang="en-US" sz="2400" dirty="0" smtClean="0"/>
            </a:br>
            <a:endParaRPr lang="en-US" sz="2400" dirty="0" smtClean="0"/>
          </a:p>
          <a:p>
            <a:pPr>
              <a:buNone/>
            </a:pPr>
            <a:r>
              <a:rPr lang="en-US" sz="2400" dirty="0" smtClean="0"/>
              <a:t>The Devil attacks via the flesh life, the more we are in the Spirit, then the less we are open to the flesh and the less the Devil can get into our minds and hearts and thoughts and moods.</a:t>
            </a:r>
            <a:endParaRPr lang="en-US" sz="2400" dirty="0" smtClean="0"/>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Dealing With Moods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1447800"/>
            <a:ext cx="8001000" cy="5105400"/>
          </a:xfrm>
        </p:spPr>
        <p:txBody>
          <a:bodyPr>
            <a:normAutofit fontScale="92500"/>
          </a:bodyPr>
          <a:lstStyle/>
          <a:p>
            <a:r>
              <a:rPr lang="en-US" b="1" dirty="0" smtClean="0"/>
              <a:t>Spiritual attacks often come disguised as moods: </a:t>
            </a:r>
            <a:r>
              <a:rPr lang="en-US" dirty="0" smtClean="0"/>
              <a:t>negativity, joylessness, apathy, hopelessness, depression, discouragement, black thoughts, heaviness of spirit, sudden wild thinking, sudden anxiety, euphoria that leads to careless living, sexual moods, distractible moods, angry moods, frustration, bitter and cynical moods,  etc</a:t>
            </a:r>
          </a:p>
          <a:p>
            <a:r>
              <a:rPr lang="en-US" dirty="0" smtClean="0"/>
              <a:t>The moods of King </a:t>
            </a:r>
            <a:r>
              <a:rPr lang="en-US" dirty="0" smtClean="0"/>
              <a:t>S</a:t>
            </a:r>
            <a:r>
              <a:rPr lang="en-US" dirty="0" smtClean="0"/>
              <a:t>aul were due to a “distressing spirit”</a:t>
            </a:r>
            <a:br>
              <a:rPr lang="en-US" dirty="0" smtClean="0"/>
            </a:br>
            <a:r>
              <a:rPr lang="en-US" dirty="0" smtClean="0"/>
              <a:t>1 Samuel 16;14-23 and David’s praise and worship music drove away the demon and Saul would feel better afterwards.</a:t>
            </a:r>
          </a:p>
          <a:p>
            <a:r>
              <a:rPr lang="en-US" dirty="0" smtClean="0"/>
              <a:t>When you wonder “why am I feeling like this..” then assume it is demonic and rebuke the mood as a demon e.g. “mood of anger I command you to leave me alone, immediately, now and forever, in Jesus Name, Amen”</a:t>
            </a:r>
          </a:p>
          <a:p>
            <a:r>
              <a:rPr lang="en-US" dirty="0" smtClean="0"/>
              <a:t>Then put on the praise music!!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Cannot Take Away Our Salvation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447800"/>
            <a:ext cx="8458200" cy="5181600"/>
          </a:xfrm>
        </p:spPr>
        <p:txBody>
          <a:bodyPr>
            <a:normAutofit lnSpcReduction="10000"/>
          </a:bodyPr>
          <a:lstStyle/>
          <a:p>
            <a:r>
              <a:rPr lang="en-US" sz="2400" dirty="0" smtClean="0"/>
              <a:t>Totally Protected: John 10:28,29 1 John 5:18,19</a:t>
            </a:r>
          </a:p>
          <a:p>
            <a:r>
              <a:rPr lang="en-US" sz="2400" dirty="0" smtClean="0"/>
              <a:t>The True Eternal Self:  1 </a:t>
            </a:r>
            <a:r>
              <a:rPr lang="en-US" sz="2400" dirty="0" err="1" smtClean="0"/>
              <a:t>Jn</a:t>
            </a:r>
            <a:r>
              <a:rPr lang="en-US" sz="2400" dirty="0" smtClean="0"/>
              <a:t> 3:9, Rom 7:17,20;  Col 3:1-4, 1 </a:t>
            </a:r>
            <a:r>
              <a:rPr lang="en-US" sz="2400" dirty="0" err="1" smtClean="0"/>
              <a:t>Jn</a:t>
            </a:r>
            <a:r>
              <a:rPr lang="en-US" sz="2400" dirty="0" smtClean="0"/>
              <a:t> 3:1-3</a:t>
            </a:r>
          </a:p>
          <a:p>
            <a:r>
              <a:rPr lang="en-US" sz="2400" dirty="0" smtClean="0"/>
              <a:t>Christ In You The Hope of Glory: Col 1:27, Rom 8:9-11, 1 </a:t>
            </a:r>
            <a:r>
              <a:rPr lang="en-US" sz="2400" dirty="0" err="1" smtClean="0"/>
              <a:t>Cor</a:t>
            </a:r>
            <a:r>
              <a:rPr lang="en-US" sz="2400" dirty="0" smtClean="0"/>
              <a:t> 6:19</a:t>
            </a:r>
          </a:p>
          <a:p>
            <a:r>
              <a:rPr lang="en-US" sz="2400" dirty="0" smtClean="0"/>
              <a:t>The Devil CAN Cause Afflictions: 1 Peter 5:8,9</a:t>
            </a:r>
          </a:p>
          <a:p>
            <a:r>
              <a:rPr lang="en-US" sz="2400" dirty="0" smtClean="0"/>
              <a:t>Affliction Is Part of The Godly Life: 1 </a:t>
            </a:r>
            <a:r>
              <a:rPr lang="en-US" sz="2400" dirty="0" err="1" smtClean="0"/>
              <a:t>Thess</a:t>
            </a:r>
            <a:r>
              <a:rPr lang="en-US" sz="2400" dirty="0" smtClean="0"/>
              <a:t> 1:6, 3:3, 2 Tim 1:8, 3:11, 4:5 Heb 11:25,37</a:t>
            </a:r>
          </a:p>
          <a:p>
            <a:r>
              <a:rPr lang="en-US" sz="2400" dirty="0" smtClean="0"/>
              <a:t>Affliction Can Be Glorious: Col 1:24, 2 </a:t>
            </a:r>
            <a:r>
              <a:rPr lang="en-US" sz="2400" dirty="0" err="1" smtClean="0"/>
              <a:t>Cor</a:t>
            </a:r>
            <a:r>
              <a:rPr lang="en-US" sz="2400" dirty="0" smtClean="0"/>
              <a:t> 4;15-18</a:t>
            </a:r>
          </a:p>
          <a:p>
            <a:r>
              <a:rPr lang="en-US" sz="2400" dirty="0" smtClean="0"/>
              <a:t>The Devil Can Only Touch The Outer Man: Job 1,2</a:t>
            </a:r>
          </a:p>
          <a:p>
            <a:r>
              <a:rPr lang="en-US" sz="2400" dirty="0" smtClean="0"/>
              <a:t>The Outer Man Is Decaying Anyway: 2 </a:t>
            </a:r>
            <a:r>
              <a:rPr lang="en-US" sz="2400" dirty="0" err="1" smtClean="0"/>
              <a:t>Cor</a:t>
            </a:r>
            <a:r>
              <a:rPr lang="en-US" sz="2400" dirty="0" smtClean="0"/>
              <a:t> 4:16</a:t>
            </a:r>
          </a:p>
          <a:p>
            <a:r>
              <a:rPr lang="en-US" sz="2400" dirty="0" smtClean="0"/>
              <a:t>And The World Is Passing Away: 1 </a:t>
            </a:r>
            <a:r>
              <a:rPr lang="en-US" sz="2400" dirty="0" err="1" smtClean="0"/>
              <a:t>Jn</a:t>
            </a:r>
            <a:r>
              <a:rPr lang="en-US" sz="2400" dirty="0" smtClean="0"/>
              <a:t> 2:15-17, 2 Pet 3:10, Js 1:10,11</a:t>
            </a:r>
          </a:p>
          <a:p>
            <a:r>
              <a:rPr lang="en-US" sz="2400" dirty="0" smtClean="0"/>
              <a:t>Nothing Can Separate Us From God’s Love: Romans 8:31-39</a:t>
            </a:r>
          </a:p>
          <a:p>
            <a:r>
              <a:rPr lang="en-US" sz="2400" dirty="0" smtClean="0"/>
              <a:t>The Resurrection Is Our Victory: 1 Corinthians 15;48-58</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Malign Spiritual Influences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a:bodyPr>
          <a:lstStyle/>
          <a:p>
            <a:r>
              <a:rPr lang="en-US" sz="2400" dirty="0" smtClean="0"/>
              <a:t>The Kingdom of darkness operates via “spiritual forces” and sometimes is almost “mechanical” in nature. </a:t>
            </a:r>
          </a:p>
          <a:p>
            <a:r>
              <a:rPr lang="en-US" sz="2400" dirty="0" smtClean="0"/>
              <a:t>Occult practitioners utter words to harm people (curses) use magic diagrams often in the shape of a hexagon (hexes) and create influences on the mind/ spiritual situation (spells) they may also try love magic, prosperity magic, binding magic, magic that drives away evil influences and so on.</a:t>
            </a:r>
          </a:p>
          <a:p>
            <a:r>
              <a:rPr lang="en-US" sz="2400" dirty="0" smtClean="0"/>
              <a:t>Sometimes these can lead to a Christian being visited by an evil spirit to damage their health or even to seduce them (incubus and succubus).</a:t>
            </a:r>
          </a:p>
          <a:p>
            <a:r>
              <a:rPr lang="en-US" sz="2400" dirty="0" smtClean="0"/>
              <a:t>While there is some power in these things, Satan is a defeated foe who has been disarmed upon the Cross (Colossians 2:13-15) so we have the resources in Christ to revoke and break the power of all of these devices.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762000"/>
          </a:xfrm>
        </p:spPr>
        <p:txBody>
          <a:bodyPr/>
          <a:lstStyle/>
          <a:p>
            <a:r>
              <a:rPr lang="en-US" dirty="0" smtClean="0">
                <a:effectLst>
                  <a:outerShdw blurRad="38100" dist="38100" dir="2700000" algn="tl">
                    <a:srgbClr val="000000">
                      <a:alpha val="43137"/>
                    </a:srgbClr>
                  </a:outerShdw>
                </a:effectLst>
              </a:rPr>
              <a:t>Blessings &amp; Curses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066800"/>
            <a:ext cx="8610600" cy="5486400"/>
          </a:xfrm>
        </p:spPr>
        <p:txBody>
          <a:bodyPr>
            <a:normAutofit lnSpcReduction="10000"/>
          </a:bodyPr>
          <a:lstStyle/>
          <a:p>
            <a:r>
              <a:rPr lang="en-US" sz="2400" b="1" dirty="0" smtClean="0"/>
              <a:t>BLESSINGS</a:t>
            </a:r>
            <a:r>
              <a:rPr lang="en-US" sz="2400" dirty="0" smtClean="0"/>
              <a:t> start in Genesis 1:22,28 and involve supernatural abundance through grace and the power of God. The three fundamental are:</a:t>
            </a:r>
            <a:br>
              <a:rPr lang="en-US" sz="2400" dirty="0" smtClean="0"/>
            </a:br>
            <a:r>
              <a:rPr lang="en-US" sz="2400" i="1" dirty="0" smtClean="0"/>
              <a:t>Be Fruitful </a:t>
            </a:r>
            <a:r>
              <a:rPr lang="en-US" sz="2400" dirty="0" smtClean="0"/>
              <a:t>– your work prospers, life is abundant</a:t>
            </a:r>
            <a:br>
              <a:rPr lang="en-US" sz="2400" dirty="0" smtClean="0"/>
            </a:br>
            <a:r>
              <a:rPr lang="en-US" sz="2400" i="1" dirty="0" smtClean="0"/>
              <a:t>Multiply</a:t>
            </a:r>
            <a:r>
              <a:rPr lang="en-US" sz="2400" dirty="0" smtClean="0"/>
              <a:t> – you increase numerically in an exponential way</a:t>
            </a:r>
            <a:br>
              <a:rPr lang="en-US" sz="2400" dirty="0" smtClean="0"/>
            </a:br>
            <a:r>
              <a:rPr lang="en-US" sz="2400" i="1" dirty="0" smtClean="0"/>
              <a:t>Have Dominion </a:t>
            </a:r>
            <a:r>
              <a:rPr lang="en-US" sz="2400" dirty="0" smtClean="0"/>
              <a:t>– your will is accomplished, you lead and dominate, you are the head not the tail</a:t>
            </a:r>
            <a:br>
              <a:rPr lang="en-US" sz="2400" dirty="0" smtClean="0"/>
            </a:br>
            <a:endParaRPr lang="en-US" sz="2400" dirty="0" smtClean="0"/>
          </a:p>
          <a:p>
            <a:r>
              <a:rPr lang="en-US" sz="2400" b="1" dirty="0" smtClean="0"/>
              <a:t>CURSES</a:t>
            </a:r>
            <a:r>
              <a:rPr lang="en-US" sz="2400" dirty="0" smtClean="0"/>
              <a:t> begin with the Fall in Genesis 3:14-17 and involve supernatural hindrance and humiliation through divine judgment and opposition. </a:t>
            </a:r>
            <a:br>
              <a:rPr lang="en-US" sz="2400" dirty="0" smtClean="0"/>
            </a:br>
            <a:r>
              <a:rPr lang="en-US" sz="2400" i="1" dirty="0" smtClean="0"/>
              <a:t>Toil Without Production </a:t>
            </a:r>
            <a:r>
              <a:rPr lang="en-US" sz="2400" dirty="0" smtClean="0"/>
              <a:t>– hard work, thorns, thistles, sweat, have to earn everything the hard way, even the basics of life are hard</a:t>
            </a:r>
            <a:br>
              <a:rPr lang="en-US" sz="2400" dirty="0" smtClean="0"/>
            </a:br>
            <a:r>
              <a:rPr lang="en-US" sz="2400" i="1" dirty="0" smtClean="0"/>
              <a:t>Pain in Child-Bearing </a:t>
            </a:r>
            <a:r>
              <a:rPr lang="en-US" sz="2400" dirty="0" smtClean="0"/>
              <a:t>– everything is an agony, no increase in numbers,  futility, intimate relationships move from equal to dominating</a:t>
            </a:r>
            <a:br>
              <a:rPr lang="en-US" sz="2400" dirty="0" smtClean="0"/>
            </a:br>
            <a:r>
              <a:rPr lang="en-US" sz="2400" i="1" dirty="0" smtClean="0"/>
              <a:t>Eat The Dust </a:t>
            </a:r>
            <a:r>
              <a:rPr lang="en-US" sz="2400" dirty="0" smtClean="0"/>
              <a:t>– removal of status, humiliation, being the tail not the head, ultimate defeat, being crushed under the feet. </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295400" y="289560"/>
          <a:ext cx="754380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971800" y="4419600"/>
            <a:ext cx="3886200" cy="461665"/>
          </a:xfrm>
          <a:prstGeom prst="rect">
            <a:avLst/>
          </a:prstGeom>
          <a:noFill/>
        </p:spPr>
        <p:txBody>
          <a:bodyPr wrap="square" rtlCol="0">
            <a:spAutoFit/>
          </a:bodyPr>
          <a:lstStyle/>
          <a:p>
            <a:r>
              <a:rPr lang="en-US" sz="2400" b="1" dirty="0" smtClean="0"/>
              <a:t>Amount of Effort Put In</a:t>
            </a:r>
            <a:endParaRPr lang="en-US" sz="2400" b="1" dirty="0"/>
          </a:p>
        </p:txBody>
      </p:sp>
      <p:sp>
        <p:nvSpPr>
          <p:cNvPr id="4" name="TextBox 3"/>
          <p:cNvSpPr txBox="1"/>
          <p:nvPr/>
        </p:nvSpPr>
        <p:spPr>
          <a:xfrm>
            <a:off x="152400" y="838200"/>
            <a:ext cx="1143000" cy="461665"/>
          </a:xfrm>
          <a:prstGeom prst="rect">
            <a:avLst/>
          </a:prstGeom>
          <a:noFill/>
        </p:spPr>
        <p:txBody>
          <a:bodyPr wrap="square" rtlCol="0">
            <a:spAutoFit/>
          </a:bodyPr>
          <a:lstStyle/>
          <a:p>
            <a:r>
              <a:rPr lang="en-US" sz="2400" b="1" dirty="0" smtClean="0"/>
              <a:t>Results</a:t>
            </a:r>
            <a:endParaRPr lang="en-US" sz="2400" b="1" dirty="0"/>
          </a:p>
        </p:txBody>
      </p:sp>
      <p:sp>
        <p:nvSpPr>
          <p:cNvPr id="5" name="TextBox 4"/>
          <p:cNvSpPr txBox="1"/>
          <p:nvPr/>
        </p:nvSpPr>
        <p:spPr>
          <a:xfrm>
            <a:off x="5257800" y="1905000"/>
            <a:ext cx="990600" cy="369332"/>
          </a:xfrm>
          <a:prstGeom prst="rect">
            <a:avLst/>
          </a:prstGeom>
          <a:noFill/>
        </p:spPr>
        <p:txBody>
          <a:bodyPr wrap="square" rtlCol="0">
            <a:spAutoFit/>
          </a:bodyPr>
          <a:lstStyle/>
          <a:p>
            <a:r>
              <a:rPr lang="en-US" b="1" dirty="0" smtClean="0">
                <a:solidFill>
                  <a:schemeClr val="accent1"/>
                </a:solidFill>
              </a:rPr>
              <a:t>Blessed</a:t>
            </a:r>
            <a:endParaRPr lang="en-US" b="1" dirty="0">
              <a:solidFill>
                <a:schemeClr val="accent1"/>
              </a:solidFill>
            </a:endParaRPr>
          </a:p>
        </p:txBody>
      </p:sp>
      <p:sp>
        <p:nvSpPr>
          <p:cNvPr id="6" name="TextBox 5"/>
          <p:cNvSpPr txBox="1"/>
          <p:nvPr/>
        </p:nvSpPr>
        <p:spPr>
          <a:xfrm>
            <a:off x="7391400" y="3810000"/>
            <a:ext cx="990600" cy="369332"/>
          </a:xfrm>
          <a:prstGeom prst="rect">
            <a:avLst/>
          </a:prstGeom>
          <a:noFill/>
        </p:spPr>
        <p:txBody>
          <a:bodyPr wrap="square" rtlCol="0">
            <a:spAutoFit/>
          </a:bodyPr>
          <a:lstStyle/>
          <a:p>
            <a:r>
              <a:rPr lang="en-US" b="1" dirty="0" smtClean="0">
                <a:solidFill>
                  <a:schemeClr val="accent3"/>
                </a:solidFill>
              </a:rPr>
              <a:t>Cursed</a:t>
            </a:r>
            <a:endParaRPr lang="en-US" b="1" dirty="0">
              <a:solidFill>
                <a:schemeClr val="accent3"/>
              </a:solidFill>
            </a:endParaRPr>
          </a:p>
        </p:txBody>
      </p:sp>
      <p:sp>
        <p:nvSpPr>
          <p:cNvPr id="7" name="TextBox 6"/>
          <p:cNvSpPr txBox="1"/>
          <p:nvPr/>
        </p:nvSpPr>
        <p:spPr>
          <a:xfrm>
            <a:off x="228600" y="5257800"/>
            <a:ext cx="8686800" cy="132343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smtClean="0">
                <a:solidFill>
                  <a:schemeClr val="accent1"/>
                </a:solidFill>
              </a:rPr>
              <a:t>Blessed:  </a:t>
            </a:r>
            <a:r>
              <a:rPr lang="en-US" sz="2000" dirty="0" smtClean="0"/>
              <a:t>Results are30, 60, 100-fold… Life is gracious, results without much effort, gifts, ease, e.g. Gen 26:12</a:t>
            </a:r>
            <a:endParaRPr lang="en-US" dirty="0" smtClean="0"/>
          </a:p>
          <a:p>
            <a:r>
              <a:rPr lang="en-US" sz="2000" b="1" dirty="0" smtClean="0">
                <a:solidFill>
                  <a:schemeClr val="accent2"/>
                </a:solidFill>
              </a:rPr>
              <a:t>Average:   </a:t>
            </a:r>
            <a:r>
              <a:rPr lang="en-US" sz="2000" dirty="0" smtClean="0"/>
              <a:t>Results equate one-for-one with effort, wisdom etc . Life is exactly fair.</a:t>
            </a:r>
          </a:p>
          <a:p>
            <a:r>
              <a:rPr lang="en-US" sz="2000" b="1" dirty="0" smtClean="0">
                <a:solidFill>
                  <a:schemeClr val="accent3"/>
                </a:solidFill>
              </a:rPr>
              <a:t>Cursed:   </a:t>
            </a:r>
            <a:r>
              <a:rPr lang="en-US" sz="2000" dirty="0" smtClean="0"/>
              <a:t>Results are consistently miserable, no reward for effort, life is unjust and unfair.</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Power of Spiritual Words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Words spoken in or from the spirit have extraordinary power. God used them to create the world and still uses them to sustain the world (Genesis 1, Hebrews 1:1-3, 11:1-6)</a:t>
            </a:r>
          </a:p>
          <a:p>
            <a:r>
              <a:rPr lang="en-US" dirty="0" smtClean="0"/>
              <a:t>In the word of a King there is power (Eccl 8:4)</a:t>
            </a:r>
          </a:p>
          <a:p>
            <a:r>
              <a:rPr lang="en-US" dirty="0" smtClean="0"/>
              <a:t>Life and death are in the power of the tongue (Prov. 18:21)</a:t>
            </a:r>
          </a:p>
          <a:p>
            <a:r>
              <a:rPr lang="en-US" dirty="0" smtClean="0"/>
              <a:t> Isaac’s irrevocable blessing of Jacob (Gen 27:25-30)</a:t>
            </a:r>
          </a:p>
          <a:p>
            <a:r>
              <a:rPr lang="en-US" dirty="0" smtClean="0"/>
              <a:t>“When thy sayings come to pass….” (Judges 13:17)</a:t>
            </a:r>
          </a:p>
          <a:p>
            <a:r>
              <a:rPr lang="en-US" dirty="0" smtClean="0"/>
              <a:t>“Say to this mountain…” (Matthew 21:21,22)</a:t>
            </a:r>
          </a:p>
          <a:p>
            <a:r>
              <a:rPr lang="en-US" dirty="0" smtClean="0"/>
              <a:t>“Rise up and walk…” (Acts 3:6, 12, 16)</a:t>
            </a:r>
          </a:p>
          <a:p>
            <a:r>
              <a:rPr lang="en-US" dirty="0" smtClean="0"/>
              <a:t>“Be blind for a season..” (Acts 13:8-12)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Blessings of Abraham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305800" cy="4572000"/>
          </a:xfrm>
        </p:spPr>
        <p:txBody>
          <a:bodyPr>
            <a:normAutofit lnSpcReduction="10000"/>
          </a:bodyPr>
          <a:lstStyle/>
          <a:p>
            <a:r>
              <a:rPr lang="en-US" sz="2400" b="1" dirty="0" smtClean="0"/>
              <a:t>FRUITFUL</a:t>
            </a:r>
            <a:r>
              <a:rPr lang="en-US" sz="2400" dirty="0" smtClean="0"/>
              <a:t> – a son, the land, great wealth, a great nation</a:t>
            </a:r>
          </a:p>
          <a:p>
            <a:r>
              <a:rPr lang="en-US" sz="2400" b="1" dirty="0" smtClean="0"/>
              <a:t>MULTIPLY</a:t>
            </a:r>
            <a:r>
              <a:rPr lang="en-US" sz="2400" dirty="0" smtClean="0"/>
              <a:t> – as the stars of the heaven, dust of the earth</a:t>
            </a:r>
          </a:p>
          <a:p>
            <a:r>
              <a:rPr lang="en-US" sz="2400" b="1" dirty="0" smtClean="0"/>
              <a:t>DOMINION</a:t>
            </a:r>
            <a:r>
              <a:rPr lang="en-US" sz="2400" dirty="0" smtClean="0"/>
              <a:t> – made a great prince, victory over the gates of his enemies (Gen 22) , I will bless him who blesses you and curse him who curses you, God as Defender. </a:t>
            </a:r>
          </a:p>
          <a:p>
            <a:r>
              <a:rPr lang="en-US" sz="2400" dirty="0" smtClean="0"/>
              <a:t>Isaiah 51:2,  Genesis 12:1-3, 14:19,20;  17;15-22, 18:18, 22:15-18; 24:1, 34,35; 26:1-4,23-25; </a:t>
            </a:r>
          </a:p>
          <a:p>
            <a:r>
              <a:rPr lang="en-US" sz="2400" dirty="0" smtClean="0"/>
              <a:t>Christians inherit the blessings of Abraham including his spiritual blessings (Galatians 3:6-29)</a:t>
            </a:r>
          </a:p>
          <a:p>
            <a:r>
              <a:rPr lang="en-US" sz="2400" dirty="0" smtClean="0"/>
              <a:t>Christians inherit ALL the blessings in the heavenly realms (Eph 1:3)</a:t>
            </a:r>
          </a:p>
          <a:p>
            <a:r>
              <a:rPr lang="en-US" sz="2400" dirty="0" smtClean="0"/>
              <a:t>Christians are freed from all curses, including the curses of the Law, through the cross of Jesus Christ. (Galatians 3:10-14, Col 2:13-15)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effectLst>
                  <a:outerShdw blurRad="38100" dist="38100" dir="2700000" algn="tl">
                    <a:srgbClr val="000000">
                      <a:alpha val="43137"/>
                    </a:srgbClr>
                  </a:outerShdw>
                </a:effectLst>
              </a:rPr>
              <a:t>Curses In The Bible -1</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534400" cy="5181600"/>
          </a:xfrm>
        </p:spPr>
        <p:txBody>
          <a:bodyPr>
            <a:normAutofit fontScale="92500" lnSpcReduction="10000"/>
          </a:bodyPr>
          <a:lstStyle/>
          <a:p>
            <a:r>
              <a:rPr lang="en-US" sz="2400" dirty="0" smtClean="0"/>
              <a:t>Original Curses: Genesis 3:14,17;  4:11,12; 5:29; 8:21</a:t>
            </a:r>
          </a:p>
          <a:p>
            <a:r>
              <a:rPr lang="en-US" sz="2400" dirty="0" smtClean="0"/>
              <a:t>Curses On a Whole Lineage: Genesis 9:25, 49:7</a:t>
            </a:r>
          </a:p>
          <a:p>
            <a:r>
              <a:rPr lang="en-US" sz="2400" dirty="0" smtClean="0"/>
              <a:t>Curses on Enemies:  Genesis 12:3, 27:29, Deut 30:7, Isaiah 34:5</a:t>
            </a:r>
          </a:p>
          <a:p>
            <a:r>
              <a:rPr lang="en-US" sz="2400" dirty="0" smtClean="0"/>
              <a:t>Religious Curses For Marital Unfaithfulness: Leviticus 5:11-21</a:t>
            </a:r>
          </a:p>
          <a:p>
            <a:r>
              <a:rPr lang="en-US" sz="2400" dirty="0" smtClean="0"/>
              <a:t>Balaam Being Hired To Curse Israel: Numbers 22:1-11</a:t>
            </a:r>
          </a:p>
          <a:p>
            <a:r>
              <a:rPr lang="en-US" sz="2400" dirty="0" smtClean="0"/>
              <a:t>Curses For Idolatry: Deut 7:26, 11:26,27</a:t>
            </a:r>
          </a:p>
          <a:p>
            <a:r>
              <a:rPr lang="en-US" sz="2400" dirty="0" smtClean="0"/>
              <a:t>Curses For Disobedience in Battle: Deut 13:17, Joshua 7:10-15,22:20</a:t>
            </a:r>
          </a:p>
          <a:p>
            <a:r>
              <a:rPr lang="en-US" sz="2400" dirty="0" smtClean="0"/>
              <a:t>Curses Turned Into Blessings: </a:t>
            </a:r>
            <a:r>
              <a:rPr lang="en-US" sz="2400" dirty="0" err="1" smtClean="0"/>
              <a:t>Dt</a:t>
            </a:r>
            <a:r>
              <a:rPr lang="en-US" sz="2400" dirty="0" smtClean="0"/>
              <a:t> 23:5, 24:9,10 </a:t>
            </a:r>
            <a:r>
              <a:rPr lang="en-US" sz="2400" dirty="0" err="1" smtClean="0"/>
              <a:t>Nh</a:t>
            </a:r>
            <a:r>
              <a:rPr lang="en-US" sz="2400" dirty="0" smtClean="0"/>
              <a:t> 13:2, Ps 109:28, Zech 8:13</a:t>
            </a:r>
          </a:p>
          <a:p>
            <a:r>
              <a:rPr lang="en-US" sz="2400" dirty="0" smtClean="0"/>
              <a:t>Curses For Breaking The Law: Deut 27:13-26, 28:15-68, </a:t>
            </a:r>
            <a:r>
              <a:rPr lang="en-US" sz="2400" dirty="0" err="1" smtClean="0"/>
              <a:t>Jer</a:t>
            </a:r>
            <a:r>
              <a:rPr lang="en-US" sz="2400" dirty="0" smtClean="0"/>
              <a:t> 4:20-23, Dan 9:11</a:t>
            </a:r>
          </a:p>
          <a:p>
            <a:r>
              <a:rPr lang="en-US" sz="2400" dirty="0" smtClean="0"/>
              <a:t>The Curse on Jericho: Joshua 6:26</a:t>
            </a:r>
          </a:p>
          <a:p>
            <a:r>
              <a:rPr lang="en-US" sz="2400" dirty="0" smtClean="0"/>
              <a:t>The Curse on the </a:t>
            </a:r>
            <a:r>
              <a:rPr lang="en-US" sz="2400" dirty="0" err="1" smtClean="0"/>
              <a:t>Gibeonites</a:t>
            </a:r>
            <a:r>
              <a:rPr lang="en-US" sz="2400" dirty="0" smtClean="0"/>
              <a:t>: Joshua 9:22-27</a:t>
            </a:r>
          </a:p>
          <a:p>
            <a:r>
              <a:rPr lang="en-US" sz="2400" dirty="0" smtClean="0"/>
              <a:t>Goliath’s Ineffective Curse: 1 Samuel 17:42-47</a:t>
            </a:r>
          </a:p>
          <a:p>
            <a:r>
              <a:rPr lang="en-US" sz="2400" dirty="0" smtClean="0"/>
              <a:t>Elisha’s Curse On The Disrespectful Youths: 2 Kings 2:23,24</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Curses In The Bible - 2</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447800"/>
            <a:ext cx="8686800" cy="4572000"/>
          </a:xfrm>
        </p:spPr>
        <p:txBody>
          <a:bodyPr>
            <a:normAutofit fontScale="92500" lnSpcReduction="10000"/>
          </a:bodyPr>
          <a:lstStyle/>
          <a:p>
            <a:r>
              <a:rPr lang="en-US" sz="2400" dirty="0" smtClean="0"/>
              <a:t>Cursing The Day: Job 3:1-9,  Jeremiah 20:14,15</a:t>
            </a:r>
          </a:p>
          <a:p>
            <a:r>
              <a:rPr lang="en-US" sz="2400" dirty="0" smtClean="0"/>
              <a:t>The Curse On The House Of  The Foolish Man:  Job 5:1-4</a:t>
            </a:r>
          </a:p>
          <a:p>
            <a:r>
              <a:rPr lang="en-US" sz="2400" dirty="0" smtClean="0"/>
              <a:t>The Choice of God And Curses: Ps 37:21-24, </a:t>
            </a:r>
            <a:r>
              <a:rPr lang="en-US" sz="2400" dirty="0" err="1" smtClean="0"/>
              <a:t>Prov</a:t>
            </a:r>
            <a:r>
              <a:rPr lang="en-US" sz="2400" dirty="0" smtClean="0"/>
              <a:t> 3:33</a:t>
            </a:r>
          </a:p>
          <a:p>
            <a:r>
              <a:rPr lang="en-US" sz="2400" dirty="0" smtClean="0"/>
              <a:t>The Inward Curse: Ps 62:4</a:t>
            </a:r>
          </a:p>
          <a:p>
            <a:r>
              <a:rPr lang="en-US" sz="2400" dirty="0" smtClean="0"/>
              <a:t>The Proud Are Cursed:  Ps 119:21</a:t>
            </a:r>
          </a:p>
          <a:p>
            <a:r>
              <a:rPr lang="en-US" sz="2400" dirty="0" smtClean="0"/>
              <a:t>Stingy People Are Cursed:  Prov11:26</a:t>
            </a:r>
          </a:p>
          <a:p>
            <a:r>
              <a:rPr lang="en-US" sz="2400" dirty="0" smtClean="0"/>
              <a:t>Those Who Approve The Wicked Are Cursed: </a:t>
            </a:r>
            <a:r>
              <a:rPr lang="en-US" sz="2400" dirty="0" err="1" smtClean="0"/>
              <a:t>Prov</a:t>
            </a:r>
            <a:r>
              <a:rPr lang="en-US" sz="2400" dirty="0" smtClean="0"/>
              <a:t> 24:24</a:t>
            </a:r>
          </a:p>
          <a:p>
            <a:r>
              <a:rPr lang="en-US" sz="2400" dirty="0" smtClean="0"/>
              <a:t>A Causeless Cause Will Not Come: </a:t>
            </a:r>
            <a:r>
              <a:rPr lang="en-US" sz="2400" dirty="0" err="1" smtClean="0"/>
              <a:t>Prov</a:t>
            </a:r>
            <a:r>
              <a:rPr lang="en-US" sz="2400" dirty="0" smtClean="0"/>
              <a:t> 26;2</a:t>
            </a:r>
          </a:p>
          <a:p>
            <a:r>
              <a:rPr lang="en-US" sz="2400" dirty="0" smtClean="0"/>
              <a:t>Ignoring The Poor Brings Many Curses: </a:t>
            </a:r>
            <a:r>
              <a:rPr lang="en-US" sz="2400" dirty="0" err="1" smtClean="0"/>
              <a:t>Prov</a:t>
            </a:r>
            <a:r>
              <a:rPr lang="en-US" sz="2400" dirty="0" smtClean="0"/>
              <a:t> 28;27</a:t>
            </a:r>
          </a:p>
          <a:p>
            <a:r>
              <a:rPr lang="en-US" sz="2400" dirty="0" smtClean="0"/>
              <a:t>Injustice Curses The Entire Land:  Isaiah 24:1-12</a:t>
            </a:r>
          </a:p>
          <a:p>
            <a:r>
              <a:rPr lang="en-US" sz="2400" dirty="0" smtClean="0"/>
              <a:t>Those Who “Trust In Man” Are Cursed: Jeremiah 17:5</a:t>
            </a:r>
          </a:p>
          <a:p>
            <a:r>
              <a:rPr lang="en-US" sz="2400" dirty="0" smtClean="0"/>
              <a:t>Curses Rest on Those Who Do God’s Work Badly: </a:t>
            </a:r>
            <a:r>
              <a:rPr lang="en-US" sz="2400" dirty="0" err="1" smtClean="0"/>
              <a:t>Jer</a:t>
            </a:r>
            <a:r>
              <a:rPr lang="en-US" sz="2400" dirty="0" smtClean="0"/>
              <a:t> 48:10, Mal 1:13,14; 2;2</a:t>
            </a:r>
          </a:p>
          <a:p>
            <a:endParaRPr lang="en-US" sz="24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effectLst>
                  <a:outerShdw blurRad="38100" dist="38100" dir="2700000" algn="tl">
                    <a:srgbClr val="000000">
                      <a:alpha val="43137"/>
                    </a:srgbClr>
                  </a:outerShdw>
                </a:effectLst>
              </a:rPr>
              <a:t>Curses In The Bible - 3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610600" cy="4572000"/>
          </a:xfrm>
        </p:spPr>
        <p:txBody>
          <a:bodyPr>
            <a:normAutofit/>
          </a:bodyPr>
          <a:lstStyle/>
          <a:p>
            <a:r>
              <a:rPr lang="en-US" sz="2400" dirty="0" smtClean="0"/>
              <a:t>Scroll of Curses: Zechariah 5:1-4</a:t>
            </a:r>
          </a:p>
          <a:p>
            <a:r>
              <a:rPr lang="en-US" sz="2400" dirty="0" smtClean="0"/>
              <a:t>Family Disharmony Brings a Curse: Malachi 4:6</a:t>
            </a:r>
          </a:p>
          <a:p>
            <a:r>
              <a:rPr lang="en-US" sz="2400" dirty="0" smtClean="0"/>
              <a:t>The Selfish Are Cursed:  Matthew 25:41</a:t>
            </a:r>
          </a:p>
          <a:p>
            <a:r>
              <a:rPr lang="en-US" sz="2400" dirty="0" smtClean="0"/>
              <a:t>The Curse on The Fig-Tree: Mark 11:12-26</a:t>
            </a:r>
          </a:p>
          <a:p>
            <a:r>
              <a:rPr lang="en-US" sz="2400" dirty="0" smtClean="0"/>
              <a:t>Preachers of A False Gospel Are Accursed: Galatians 1:8,9, 2 Pet 2:14</a:t>
            </a:r>
          </a:p>
          <a:p>
            <a:r>
              <a:rPr lang="en-US" sz="2400" dirty="0" smtClean="0"/>
              <a:t>Jesus Ends The Curse: Galatians 3:10-14</a:t>
            </a:r>
          </a:p>
          <a:p>
            <a:r>
              <a:rPr lang="en-US" sz="2400" dirty="0" smtClean="0"/>
              <a:t>Christians Are Not To Curse: Matt 5:44, </a:t>
            </a:r>
            <a:r>
              <a:rPr lang="en-US" sz="2400" dirty="0" err="1" smtClean="0"/>
              <a:t>Lk</a:t>
            </a:r>
            <a:r>
              <a:rPr lang="en-US" sz="2400" dirty="0" smtClean="0"/>
              <a:t> 6:28,  Rom 12:14, Jas 3:9</a:t>
            </a:r>
          </a:p>
          <a:p>
            <a:r>
              <a:rPr lang="en-US" sz="2400" dirty="0" smtClean="0"/>
              <a:t>There Will Be No Curse In The New Heaven &amp; Earth: Rev 22:3</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735</TotalTime>
  <Words>1576</Words>
  <Application>Microsoft Office PowerPoint</Application>
  <PresentationFormat>On-screen Show (4:3)</PresentationFormat>
  <Paragraphs>149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Dealing With Curses,  Hexes and Spells</vt:lpstr>
      <vt:lpstr>Malign Spiritual Influences</vt:lpstr>
      <vt:lpstr>Blessings &amp; Curses</vt:lpstr>
      <vt:lpstr>Slide 4</vt:lpstr>
      <vt:lpstr>The Power of Spiritual Words</vt:lpstr>
      <vt:lpstr>The Blessings of Abraham</vt:lpstr>
      <vt:lpstr>Curses In The Bible -1</vt:lpstr>
      <vt:lpstr>Curses In The Bible - 2</vt:lpstr>
      <vt:lpstr>Curses In The Bible - 3</vt:lpstr>
      <vt:lpstr>Removing A Curse</vt:lpstr>
      <vt:lpstr>Magic Spells &amp; Sorcery</vt:lpstr>
      <vt:lpstr>Power Encounters</vt:lpstr>
      <vt:lpstr>The Armor of God</vt:lpstr>
      <vt:lpstr>Dealing With Moods</vt:lpstr>
      <vt:lpstr>Cannot Take Away Our Salvation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Curses,  Hexes and Spells</dc:title>
  <dc:creator>Cybermissions</dc:creator>
  <cp:lastModifiedBy>Cybermissions</cp:lastModifiedBy>
  <cp:revision>11</cp:revision>
  <dcterms:created xsi:type="dcterms:W3CDTF">2012-01-10T17:40:04Z</dcterms:created>
  <dcterms:modified xsi:type="dcterms:W3CDTF">2012-01-12T05:42:42Z</dcterms:modified>
</cp:coreProperties>
</file>